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2" r:id="rId5"/>
    <p:sldId id="263" r:id="rId6"/>
    <p:sldId id="257" r:id="rId7"/>
    <p:sldId id="259"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5" r:id="rId23"/>
    <p:sldId id="278" r:id="rId24"/>
    <p:sldId id="280"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09"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3" r:id="rId78"/>
    <p:sldId id="334" r:id="rId79"/>
    <p:sldId id="332" r:id="rId80"/>
    <p:sldId id="335" r:id="rId81"/>
    <p:sldId id="336" r:id="rId82"/>
    <p:sldId id="337" r:id="rId83"/>
    <p:sldId id="338" r:id="rId8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A41800-889E-50F3-3D4E-47EC6B914A3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1B78E81-2DB9-2A84-58F1-5164D06DF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2B74667-23D5-4903-4145-ED6C8F68D0AE}"/>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322C64CC-D5C5-2AB1-6B69-6AA25D387DB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4817C81-9F79-1565-4E29-FE9124F00A9C}"/>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411385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9A29A5-A089-FA17-9E13-3B0C9436875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8CCFE69-6EDF-E158-CCB4-29769E32EF6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780CAB-3B3F-2F89-3812-C10391033022}"/>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A4660A10-1716-613F-FE7C-7584F7C2FA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EDB63EF-0A14-31D5-3F47-5C1394EB0DEA}"/>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66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594E156-BFCD-3863-4C08-E9A6B374DBF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191A4CD-E6C7-4135-F203-C09D2DB72ED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5E39C77-DE7B-9983-3E72-E51ACCCEF2E1}"/>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638CD3E4-C272-80FA-D1A3-8ACE8C54A07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6784044-56E4-5575-10CD-053621CE0F66}"/>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3690423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CC20C3-592F-C176-97BE-DEB8359D5FE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43E9837-0577-D061-DF7E-37FD23A2306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32AD406-C423-04B4-7118-E080CB95F2CE}"/>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C4B15719-5084-AC27-5713-B63F0BBCAD1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DA59C48-64DE-A301-08A1-B6919DC73B88}"/>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3275474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664DA-CA07-FC5F-7BED-855C7ACE2B1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D9E2562-0FAC-30D5-3D02-245B8257CD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B5D0F56-D1C5-CF6F-5B87-E3264CDF8B6D}"/>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737A8F33-2D6D-E0AC-17E8-121BBC90620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B37A24-30D4-0A59-3265-AFAFD901D753}"/>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181486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068D82-1CFA-03B8-5999-E20BBB45EA0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C648A8C-14C5-70A9-DC22-FF1A7900CCB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C5D48ED-F184-0AD0-4DF7-1928CA64FF4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8C65786-F550-DA9C-83F2-5DBB24C87631}"/>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6" name="Fußzeilenplatzhalter 5">
            <a:extLst>
              <a:ext uri="{FF2B5EF4-FFF2-40B4-BE49-F238E27FC236}">
                <a16:creationId xmlns:a16="http://schemas.microsoft.com/office/drawing/2014/main" id="{C2AD77B0-517C-CA60-77D9-8073A315999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672E6F4-ABCD-45C6-EAD3-E3C131693C88}"/>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136580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32A29-84D5-2334-170D-4C398264093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45956BE-4409-E1BA-1E4F-2AAF3D5A58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0BBC95C-B717-D7BA-C401-A0FEDDE4B77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B4F45D5-18F6-B675-07CF-698891A730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C994162-EA5A-783A-D9E0-DCBEEE1A2B8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A0E02C6-8D87-1642-A3F9-A875FDD62F8D}"/>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8" name="Fußzeilenplatzhalter 7">
            <a:extLst>
              <a:ext uri="{FF2B5EF4-FFF2-40B4-BE49-F238E27FC236}">
                <a16:creationId xmlns:a16="http://schemas.microsoft.com/office/drawing/2014/main" id="{D97F6BC7-8848-4B2D-E372-CBE5FDE5E2F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3F10F0AC-C354-7126-6DEE-A47C792F58A4}"/>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170456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1B69B-AD75-5D88-BCD5-BA7F705C0B3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57F75D3-1FA7-86E5-3F21-E5B2F2CB4114}"/>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4" name="Fußzeilenplatzhalter 3">
            <a:extLst>
              <a:ext uri="{FF2B5EF4-FFF2-40B4-BE49-F238E27FC236}">
                <a16:creationId xmlns:a16="http://schemas.microsoft.com/office/drawing/2014/main" id="{91BFE942-7B4B-44A2-0F73-C5BF18CFF068}"/>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0E04C89-D4D2-B427-D931-4056A6B504A3}"/>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371892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2A330FB-D5F1-1B0E-A759-2D56CFA67A8F}"/>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3" name="Fußzeilenplatzhalter 2">
            <a:extLst>
              <a:ext uri="{FF2B5EF4-FFF2-40B4-BE49-F238E27FC236}">
                <a16:creationId xmlns:a16="http://schemas.microsoft.com/office/drawing/2014/main" id="{8512FFBD-6B55-F014-E939-061FDCBCF919}"/>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27CCA80-BE73-A524-1B3C-34D864A7057D}"/>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341120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AC5E9A-E916-EB66-576D-5479A90B88D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2DA1DD7-2D3C-A0E7-4B08-A83ACF41C7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30DE20F-A0DC-9AFE-BC5C-60433B75A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F5B6D11-4C62-956D-E388-76F548F7FC49}"/>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6" name="Fußzeilenplatzhalter 5">
            <a:extLst>
              <a:ext uri="{FF2B5EF4-FFF2-40B4-BE49-F238E27FC236}">
                <a16:creationId xmlns:a16="http://schemas.microsoft.com/office/drawing/2014/main" id="{1C37B738-5C28-D24A-F8B4-9FFE8D5A54E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2EB333C-818D-D536-8F67-4CAC30129700}"/>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68555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9002E9-9C4F-6974-D208-A1495C621C8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E76DEA0-3181-0905-6A4D-A5B1DB104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879C45C-8E96-30C6-65B3-DB6D8AF1D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0EF8CDA-8FE0-6EB9-4114-3E72D3A0B4B3}"/>
              </a:ext>
            </a:extLst>
          </p:cNvPr>
          <p:cNvSpPr>
            <a:spLocks noGrp="1"/>
          </p:cNvSpPr>
          <p:nvPr>
            <p:ph type="dt" sz="half" idx="10"/>
          </p:nvPr>
        </p:nvSpPr>
        <p:spPr/>
        <p:txBody>
          <a:bodyPr/>
          <a:lstStyle/>
          <a:p>
            <a:fld id="{AD635758-C9C5-404B-844F-6EFD178A2DCC}" type="datetimeFigureOut">
              <a:rPr lang="de-DE" smtClean="0"/>
              <a:t>22.10.2025</a:t>
            </a:fld>
            <a:endParaRPr lang="de-DE"/>
          </a:p>
        </p:txBody>
      </p:sp>
      <p:sp>
        <p:nvSpPr>
          <p:cNvPr id="6" name="Fußzeilenplatzhalter 5">
            <a:extLst>
              <a:ext uri="{FF2B5EF4-FFF2-40B4-BE49-F238E27FC236}">
                <a16:creationId xmlns:a16="http://schemas.microsoft.com/office/drawing/2014/main" id="{76B34F72-3274-B54B-13CD-23181A88C0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B833495-A527-0D1D-650C-BB5F74C8D8F7}"/>
              </a:ext>
            </a:extLst>
          </p:cNvPr>
          <p:cNvSpPr>
            <a:spLocks noGrp="1"/>
          </p:cNvSpPr>
          <p:nvPr>
            <p:ph type="sldNum" sz="quarter" idx="12"/>
          </p:nvPr>
        </p:nvSpPr>
        <p:spPr/>
        <p:txBody>
          <a:bodyPr/>
          <a:lstStyle/>
          <a:p>
            <a:fld id="{19453D8E-2B5D-40F7-9AD3-DCCF67A62F54}" type="slidenum">
              <a:rPr lang="de-DE" smtClean="0"/>
              <a:t>‹Nr.›</a:t>
            </a:fld>
            <a:endParaRPr lang="de-DE"/>
          </a:p>
        </p:txBody>
      </p:sp>
    </p:spTree>
    <p:extLst>
      <p:ext uri="{BB962C8B-B14F-4D97-AF65-F5344CB8AC3E}">
        <p14:creationId xmlns:p14="http://schemas.microsoft.com/office/powerpoint/2010/main" val="234016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491001A-B49D-1602-C47C-5C7025B68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4993C59-1E39-1058-677E-3212F7C0B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CCFCE2-8CF9-0F02-FA37-EB6C15893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35758-C9C5-404B-844F-6EFD178A2DCC}" type="datetimeFigureOut">
              <a:rPr lang="de-DE" smtClean="0"/>
              <a:t>22.10.2025</a:t>
            </a:fld>
            <a:endParaRPr lang="de-DE"/>
          </a:p>
        </p:txBody>
      </p:sp>
      <p:sp>
        <p:nvSpPr>
          <p:cNvPr id="5" name="Fußzeilenplatzhalter 4">
            <a:extLst>
              <a:ext uri="{FF2B5EF4-FFF2-40B4-BE49-F238E27FC236}">
                <a16:creationId xmlns:a16="http://schemas.microsoft.com/office/drawing/2014/main" id="{CCCB1CFF-C7EB-FB17-1209-69CF44CB8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D7DE017-46FC-CE66-8EEA-5755E51FA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53D8E-2B5D-40F7-9AD3-DCCF67A62F54}" type="slidenum">
              <a:rPr lang="de-DE" smtClean="0"/>
              <a:t>‹Nr.›</a:t>
            </a:fld>
            <a:endParaRPr lang="de-DE"/>
          </a:p>
        </p:txBody>
      </p:sp>
    </p:spTree>
    <p:extLst>
      <p:ext uri="{BB962C8B-B14F-4D97-AF65-F5344CB8AC3E}">
        <p14:creationId xmlns:p14="http://schemas.microsoft.com/office/powerpoint/2010/main" val="2300711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5.png"/></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3.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 Id="rId4" Type="http://schemas.openxmlformats.org/officeDocument/2006/relationships/image" Target="../media/image164.png"/></Relationships>
</file>

<file path=ppt/slides/_rels/slide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openxmlformats.org/officeDocument/2006/relationships/image" Target="../media/image168.png"/><Relationship Id="rId4" Type="http://schemas.openxmlformats.org/officeDocument/2006/relationships/image" Target="../media/image167.png"/></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 Id="rId5" Type="http://schemas.openxmlformats.org/officeDocument/2006/relationships/image" Target="../media/image175.png"/><Relationship Id="rId4" Type="http://schemas.openxmlformats.org/officeDocument/2006/relationships/image" Target="../media/image174.png"/></Relationships>
</file>

<file path=ppt/slides/_rels/slide59.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77.png"/><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6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6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1.xml"/><Relationship Id="rId4" Type="http://schemas.openxmlformats.org/officeDocument/2006/relationships/image" Target="../media/image211.png"/></Relationships>
</file>

<file path=ppt/slides/_rels/slide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xml"/><Relationship Id="rId4" Type="http://schemas.openxmlformats.org/officeDocument/2006/relationships/image" Target="../media/image214.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xml"/><Relationship Id="rId5" Type="http://schemas.openxmlformats.org/officeDocument/2006/relationships/image" Target="../media/image218.png"/><Relationship Id="rId4" Type="http://schemas.openxmlformats.org/officeDocument/2006/relationships/image" Target="../media/image217.png"/></Relationships>
</file>

<file path=ppt/slides/_rels/slide7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xml"/><Relationship Id="rId5" Type="http://schemas.openxmlformats.org/officeDocument/2006/relationships/image" Target="../media/image222.png"/><Relationship Id="rId4" Type="http://schemas.openxmlformats.org/officeDocument/2006/relationships/image" Target="../media/image221.png"/></Relationships>
</file>

<file path=ppt/slides/_rels/slide72.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5" Type="http://schemas.openxmlformats.org/officeDocument/2006/relationships/image" Target="../media/image233.png"/><Relationship Id="rId4" Type="http://schemas.openxmlformats.org/officeDocument/2006/relationships/image" Target="../media/image232.png"/></Relationships>
</file>

<file path=ppt/slides/_rels/slide7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xml"/><Relationship Id="rId5" Type="http://schemas.openxmlformats.org/officeDocument/2006/relationships/image" Target="../media/image237.png"/><Relationship Id="rId4" Type="http://schemas.openxmlformats.org/officeDocument/2006/relationships/image" Target="../media/image236.png"/></Relationships>
</file>

<file path=ppt/slides/_rels/slide7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76.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1.xml"/><Relationship Id="rId6" Type="http://schemas.openxmlformats.org/officeDocument/2006/relationships/image" Target="../media/image247.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xml"/><Relationship Id="rId4" Type="http://schemas.openxmlformats.org/officeDocument/2006/relationships/image" Target="../media/image254.png"/></Relationships>
</file>

<file path=ppt/slides/_rels/slide7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xml"/><Relationship Id="rId5" Type="http://schemas.openxmlformats.org/officeDocument/2006/relationships/image" Target="../media/image267.png"/><Relationship Id="rId4" Type="http://schemas.openxmlformats.org/officeDocument/2006/relationships/image" Target="../media/image266.png"/></Relationships>
</file>

<file path=ppt/slides/_rels/slide8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8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1FF98546-7AF3-93A8-93EB-1FB8CCF88A87}"/>
              </a:ext>
            </a:extLst>
          </p:cNvPr>
          <p:cNvSpPr txBox="1"/>
          <p:nvPr/>
        </p:nvSpPr>
        <p:spPr>
          <a:xfrm>
            <a:off x="64655" y="-83127"/>
            <a:ext cx="2028248" cy="923330"/>
          </a:xfrm>
          <a:prstGeom prst="rect">
            <a:avLst/>
          </a:prstGeom>
          <a:noFill/>
        </p:spPr>
        <p:txBody>
          <a:bodyPr wrap="none" rtlCol="0">
            <a:spAutoFit/>
          </a:bodyPr>
          <a:lstStyle/>
          <a:p>
            <a:r>
              <a:rPr lang="de-DE" sz="5400" dirty="0">
                <a:solidFill>
                  <a:srgbClr val="FF0000"/>
                </a:solidFill>
              </a:rPr>
              <a:t>Folie 1</a:t>
            </a:r>
          </a:p>
        </p:txBody>
      </p:sp>
      <p:pic>
        <p:nvPicPr>
          <p:cNvPr id="6" name="Grafik 5">
            <a:extLst>
              <a:ext uri="{FF2B5EF4-FFF2-40B4-BE49-F238E27FC236}">
                <a16:creationId xmlns:a16="http://schemas.microsoft.com/office/drawing/2014/main" id="{DF4084B1-6962-9D43-42B2-DC5B27E445C5}"/>
              </a:ext>
            </a:extLst>
          </p:cNvPr>
          <p:cNvPicPr>
            <a:picLocks noChangeAspect="1"/>
          </p:cNvPicPr>
          <p:nvPr/>
        </p:nvPicPr>
        <p:blipFill>
          <a:blip r:embed="rId2"/>
          <a:stretch>
            <a:fillRect/>
          </a:stretch>
        </p:blipFill>
        <p:spPr>
          <a:xfrm>
            <a:off x="186736" y="840203"/>
            <a:ext cx="8518725" cy="5549291"/>
          </a:xfrm>
          <a:prstGeom prst="rect">
            <a:avLst/>
          </a:prstGeom>
        </p:spPr>
      </p:pic>
      <p:pic>
        <p:nvPicPr>
          <p:cNvPr id="8" name="Grafik 7">
            <a:extLst>
              <a:ext uri="{FF2B5EF4-FFF2-40B4-BE49-F238E27FC236}">
                <a16:creationId xmlns:a16="http://schemas.microsoft.com/office/drawing/2014/main" id="{3F13ACE3-E674-AB24-9D85-EB4B76A15EEF}"/>
              </a:ext>
            </a:extLst>
          </p:cNvPr>
          <p:cNvPicPr>
            <a:picLocks noChangeAspect="1"/>
          </p:cNvPicPr>
          <p:nvPr/>
        </p:nvPicPr>
        <p:blipFill>
          <a:blip r:embed="rId3"/>
          <a:stretch>
            <a:fillRect/>
          </a:stretch>
        </p:blipFill>
        <p:spPr>
          <a:xfrm>
            <a:off x="2240058" y="130854"/>
            <a:ext cx="9316750" cy="495369"/>
          </a:xfrm>
          <a:prstGeom prst="rect">
            <a:avLst/>
          </a:prstGeom>
        </p:spPr>
      </p:pic>
    </p:spTree>
    <p:extLst>
      <p:ext uri="{BB962C8B-B14F-4D97-AF65-F5344CB8AC3E}">
        <p14:creationId xmlns:p14="http://schemas.microsoft.com/office/powerpoint/2010/main" val="3265643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12658DC-3152-6372-91DD-4475B52DBA9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FFD074AE-0795-F7C5-8473-F024730E89C5}"/>
              </a:ext>
            </a:extLst>
          </p:cNvPr>
          <p:cNvPicPr>
            <a:picLocks noChangeAspect="1"/>
          </p:cNvPicPr>
          <p:nvPr/>
        </p:nvPicPr>
        <p:blipFill>
          <a:blip r:embed="rId2"/>
          <a:stretch>
            <a:fillRect/>
          </a:stretch>
        </p:blipFill>
        <p:spPr>
          <a:xfrm>
            <a:off x="-95722" y="-100292"/>
            <a:ext cx="3734272" cy="2214266"/>
          </a:xfrm>
          <a:prstGeom prst="rect">
            <a:avLst/>
          </a:prstGeom>
        </p:spPr>
      </p:pic>
      <p:pic>
        <p:nvPicPr>
          <p:cNvPr id="5" name="Grafik 4">
            <a:extLst>
              <a:ext uri="{FF2B5EF4-FFF2-40B4-BE49-F238E27FC236}">
                <a16:creationId xmlns:a16="http://schemas.microsoft.com/office/drawing/2014/main" id="{99DC918D-3D14-FF1E-9C93-CD045D1A28B0}"/>
              </a:ext>
            </a:extLst>
          </p:cNvPr>
          <p:cNvPicPr>
            <a:picLocks noChangeAspect="1"/>
          </p:cNvPicPr>
          <p:nvPr/>
        </p:nvPicPr>
        <p:blipFill>
          <a:blip r:embed="rId3"/>
          <a:stretch>
            <a:fillRect/>
          </a:stretch>
        </p:blipFill>
        <p:spPr>
          <a:xfrm>
            <a:off x="76200" y="1993155"/>
            <a:ext cx="5581650" cy="2871690"/>
          </a:xfrm>
          <a:prstGeom prst="rect">
            <a:avLst/>
          </a:prstGeom>
        </p:spPr>
      </p:pic>
      <p:pic>
        <p:nvPicPr>
          <p:cNvPr id="7" name="Grafik 6">
            <a:extLst>
              <a:ext uri="{FF2B5EF4-FFF2-40B4-BE49-F238E27FC236}">
                <a16:creationId xmlns:a16="http://schemas.microsoft.com/office/drawing/2014/main" id="{1330726C-02B3-BCF3-BC42-B68E961F72E6}"/>
              </a:ext>
            </a:extLst>
          </p:cNvPr>
          <p:cNvPicPr>
            <a:picLocks noChangeAspect="1"/>
          </p:cNvPicPr>
          <p:nvPr/>
        </p:nvPicPr>
        <p:blipFill>
          <a:blip r:embed="rId4"/>
          <a:stretch>
            <a:fillRect/>
          </a:stretch>
        </p:blipFill>
        <p:spPr>
          <a:xfrm>
            <a:off x="5977120" y="1006841"/>
            <a:ext cx="6214880" cy="3743325"/>
          </a:xfrm>
          <a:prstGeom prst="rect">
            <a:avLst/>
          </a:prstGeom>
        </p:spPr>
      </p:pic>
    </p:spTree>
    <p:extLst>
      <p:ext uri="{BB962C8B-B14F-4D97-AF65-F5344CB8AC3E}">
        <p14:creationId xmlns:p14="http://schemas.microsoft.com/office/powerpoint/2010/main" val="2993782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6AF3546-2DC3-88E2-C440-45B43B1759CA}"/>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5CE4F45-0ADA-AB89-5C08-567B75DFCB29}"/>
              </a:ext>
            </a:extLst>
          </p:cNvPr>
          <p:cNvPicPr>
            <a:picLocks noChangeAspect="1"/>
          </p:cNvPicPr>
          <p:nvPr/>
        </p:nvPicPr>
        <p:blipFill>
          <a:blip r:embed="rId2"/>
          <a:stretch>
            <a:fillRect/>
          </a:stretch>
        </p:blipFill>
        <p:spPr>
          <a:xfrm>
            <a:off x="76200" y="0"/>
            <a:ext cx="7181850" cy="3306897"/>
          </a:xfrm>
          <a:prstGeom prst="rect">
            <a:avLst/>
          </a:prstGeom>
        </p:spPr>
      </p:pic>
      <p:pic>
        <p:nvPicPr>
          <p:cNvPr id="5" name="Grafik 4">
            <a:extLst>
              <a:ext uri="{FF2B5EF4-FFF2-40B4-BE49-F238E27FC236}">
                <a16:creationId xmlns:a16="http://schemas.microsoft.com/office/drawing/2014/main" id="{8EA953F3-DAD9-1DEA-E1DB-E3E2AF8F1058}"/>
              </a:ext>
            </a:extLst>
          </p:cNvPr>
          <p:cNvPicPr>
            <a:picLocks noChangeAspect="1"/>
          </p:cNvPicPr>
          <p:nvPr/>
        </p:nvPicPr>
        <p:blipFill>
          <a:blip r:embed="rId3"/>
          <a:stretch>
            <a:fillRect/>
          </a:stretch>
        </p:blipFill>
        <p:spPr>
          <a:xfrm>
            <a:off x="457200" y="3429000"/>
            <a:ext cx="6419850" cy="3390511"/>
          </a:xfrm>
          <a:prstGeom prst="rect">
            <a:avLst/>
          </a:prstGeom>
        </p:spPr>
      </p:pic>
      <p:pic>
        <p:nvPicPr>
          <p:cNvPr id="7" name="Grafik 6">
            <a:extLst>
              <a:ext uri="{FF2B5EF4-FFF2-40B4-BE49-F238E27FC236}">
                <a16:creationId xmlns:a16="http://schemas.microsoft.com/office/drawing/2014/main" id="{46953D93-0BDD-7041-B137-3EF056A7A470}"/>
              </a:ext>
            </a:extLst>
          </p:cNvPr>
          <p:cNvPicPr>
            <a:picLocks noChangeAspect="1"/>
          </p:cNvPicPr>
          <p:nvPr/>
        </p:nvPicPr>
        <p:blipFill>
          <a:blip r:embed="rId4"/>
          <a:stretch>
            <a:fillRect/>
          </a:stretch>
        </p:blipFill>
        <p:spPr>
          <a:xfrm>
            <a:off x="6399375" y="3306897"/>
            <a:ext cx="5716425" cy="3429000"/>
          </a:xfrm>
          <a:prstGeom prst="rect">
            <a:avLst/>
          </a:prstGeom>
        </p:spPr>
      </p:pic>
    </p:spTree>
    <p:extLst>
      <p:ext uri="{BB962C8B-B14F-4D97-AF65-F5344CB8AC3E}">
        <p14:creationId xmlns:p14="http://schemas.microsoft.com/office/powerpoint/2010/main" val="185620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A77EC1F-47D5-9FAC-3B84-1219A2A3514F}"/>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7E7B3FB-2996-3519-E9F1-71E20FCBA026}"/>
              </a:ext>
            </a:extLst>
          </p:cNvPr>
          <p:cNvPicPr>
            <a:picLocks noChangeAspect="1"/>
          </p:cNvPicPr>
          <p:nvPr/>
        </p:nvPicPr>
        <p:blipFill>
          <a:blip r:embed="rId2"/>
          <a:stretch>
            <a:fillRect/>
          </a:stretch>
        </p:blipFill>
        <p:spPr>
          <a:xfrm>
            <a:off x="1" y="0"/>
            <a:ext cx="5162550" cy="2935719"/>
          </a:xfrm>
          <a:prstGeom prst="rect">
            <a:avLst/>
          </a:prstGeom>
        </p:spPr>
      </p:pic>
      <p:pic>
        <p:nvPicPr>
          <p:cNvPr id="5" name="Grafik 4">
            <a:extLst>
              <a:ext uri="{FF2B5EF4-FFF2-40B4-BE49-F238E27FC236}">
                <a16:creationId xmlns:a16="http://schemas.microsoft.com/office/drawing/2014/main" id="{88647DB2-66C8-A9C4-EA8C-2E304E6086B7}"/>
              </a:ext>
            </a:extLst>
          </p:cNvPr>
          <p:cNvPicPr>
            <a:picLocks noChangeAspect="1"/>
          </p:cNvPicPr>
          <p:nvPr/>
        </p:nvPicPr>
        <p:blipFill>
          <a:blip r:embed="rId3"/>
          <a:stretch>
            <a:fillRect/>
          </a:stretch>
        </p:blipFill>
        <p:spPr>
          <a:xfrm>
            <a:off x="136664" y="3665212"/>
            <a:ext cx="5972809" cy="2935719"/>
          </a:xfrm>
          <a:prstGeom prst="rect">
            <a:avLst/>
          </a:prstGeom>
        </p:spPr>
      </p:pic>
      <p:pic>
        <p:nvPicPr>
          <p:cNvPr id="7" name="Grafik 6">
            <a:extLst>
              <a:ext uri="{FF2B5EF4-FFF2-40B4-BE49-F238E27FC236}">
                <a16:creationId xmlns:a16="http://schemas.microsoft.com/office/drawing/2014/main" id="{668B3EFB-2E54-1D02-DA6D-8FD2543900E4}"/>
              </a:ext>
            </a:extLst>
          </p:cNvPr>
          <p:cNvPicPr>
            <a:picLocks noChangeAspect="1"/>
          </p:cNvPicPr>
          <p:nvPr/>
        </p:nvPicPr>
        <p:blipFill>
          <a:blip r:embed="rId4"/>
          <a:stretch>
            <a:fillRect/>
          </a:stretch>
        </p:blipFill>
        <p:spPr>
          <a:xfrm>
            <a:off x="5732256" y="95143"/>
            <a:ext cx="6078633" cy="3333857"/>
          </a:xfrm>
          <a:prstGeom prst="rect">
            <a:avLst/>
          </a:prstGeom>
        </p:spPr>
      </p:pic>
      <p:pic>
        <p:nvPicPr>
          <p:cNvPr id="9" name="Grafik 8">
            <a:extLst>
              <a:ext uri="{FF2B5EF4-FFF2-40B4-BE49-F238E27FC236}">
                <a16:creationId xmlns:a16="http://schemas.microsoft.com/office/drawing/2014/main" id="{014D2076-A935-F1EB-638C-76B49B58867B}"/>
              </a:ext>
            </a:extLst>
          </p:cNvPr>
          <p:cNvPicPr>
            <a:picLocks noChangeAspect="1"/>
          </p:cNvPicPr>
          <p:nvPr/>
        </p:nvPicPr>
        <p:blipFill>
          <a:blip r:embed="rId5"/>
          <a:stretch>
            <a:fillRect/>
          </a:stretch>
        </p:blipFill>
        <p:spPr>
          <a:xfrm>
            <a:off x="6096000" y="3429000"/>
            <a:ext cx="6096000" cy="3402856"/>
          </a:xfrm>
          <a:prstGeom prst="rect">
            <a:avLst/>
          </a:prstGeom>
        </p:spPr>
      </p:pic>
    </p:spTree>
    <p:extLst>
      <p:ext uri="{BB962C8B-B14F-4D97-AF65-F5344CB8AC3E}">
        <p14:creationId xmlns:p14="http://schemas.microsoft.com/office/powerpoint/2010/main" val="148701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81D8D25-94B8-196E-3894-6CF8778924B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ADE38B2-59EF-5F1C-AA6C-62DDDE5AEA8F}"/>
              </a:ext>
            </a:extLst>
          </p:cNvPr>
          <p:cNvPicPr>
            <a:picLocks noChangeAspect="1"/>
          </p:cNvPicPr>
          <p:nvPr/>
        </p:nvPicPr>
        <p:blipFill>
          <a:blip r:embed="rId2"/>
          <a:stretch>
            <a:fillRect/>
          </a:stretch>
        </p:blipFill>
        <p:spPr>
          <a:xfrm>
            <a:off x="238125" y="184221"/>
            <a:ext cx="6096000" cy="2997130"/>
          </a:xfrm>
          <a:prstGeom prst="rect">
            <a:avLst/>
          </a:prstGeom>
        </p:spPr>
      </p:pic>
      <p:pic>
        <p:nvPicPr>
          <p:cNvPr id="5" name="Grafik 4">
            <a:extLst>
              <a:ext uri="{FF2B5EF4-FFF2-40B4-BE49-F238E27FC236}">
                <a16:creationId xmlns:a16="http://schemas.microsoft.com/office/drawing/2014/main" id="{FE3C44E1-272F-6019-26ED-8ACAED8EB4C2}"/>
              </a:ext>
            </a:extLst>
          </p:cNvPr>
          <p:cNvPicPr>
            <a:picLocks noChangeAspect="1"/>
          </p:cNvPicPr>
          <p:nvPr/>
        </p:nvPicPr>
        <p:blipFill>
          <a:blip r:embed="rId3"/>
          <a:stretch>
            <a:fillRect/>
          </a:stretch>
        </p:blipFill>
        <p:spPr>
          <a:xfrm>
            <a:off x="6096000" y="104775"/>
            <a:ext cx="5636596" cy="2921649"/>
          </a:xfrm>
          <a:prstGeom prst="rect">
            <a:avLst/>
          </a:prstGeom>
        </p:spPr>
      </p:pic>
      <p:pic>
        <p:nvPicPr>
          <p:cNvPr id="7" name="Grafik 6">
            <a:extLst>
              <a:ext uri="{FF2B5EF4-FFF2-40B4-BE49-F238E27FC236}">
                <a16:creationId xmlns:a16="http://schemas.microsoft.com/office/drawing/2014/main" id="{5C11112A-6C3E-060F-E7A3-82DD760EB33E}"/>
              </a:ext>
            </a:extLst>
          </p:cNvPr>
          <p:cNvPicPr>
            <a:picLocks noChangeAspect="1"/>
          </p:cNvPicPr>
          <p:nvPr/>
        </p:nvPicPr>
        <p:blipFill>
          <a:blip r:embed="rId4"/>
          <a:stretch>
            <a:fillRect/>
          </a:stretch>
        </p:blipFill>
        <p:spPr>
          <a:xfrm>
            <a:off x="147822" y="3429000"/>
            <a:ext cx="5948178" cy="3429000"/>
          </a:xfrm>
          <a:prstGeom prst="rect">
            <a:avLst/>
          </a:prstGeom>
        </p:spPr>
      </p:pic>
    </p:spTree>
    <p:extLst>
      <p:ext uri="{BB962C8B-B14F-4D97-AF65-F5344CB8AC3E}">
        <p14:creationId xmlns:p14="http://schemas.microsoft.com/office/powerpoint/2010/main" val="337270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7757592-0F20-05D2-50B0-CF7C93ED570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455B7597-3CDB-1136-AA55-8E643E66F198}"/>
              </a:ext>
            </a:extLst>
          </p:cNvPr>
          <p:cNvPicPr>
            <a:picLocks noChangeAspect="1"/>
          </p:cNvPicPr>
          <p:nvPr/>
        </p:nvPicPr>
        <p:blipFill>
          <a:blip r:embed="rId2"/>
          <a:stretch>
            <a:fillRect/>
          </a:stretch>
        </p:blipFill>
        <p:spPr>
          <a:xfrm>
            <a:off x="0" y="273783"/>
            <a:ext cx="6362700" cy="3293257"/>
          </a:xfrm>
          <a:prstGeom prst="rect">
            <a:avLst/>
          </a:prstGeom>
        </p:spPr>
      </p:pic>
      <p:pic>
        <p:nvPicPr>
          <p:cNvPr id="5" name="Grafik 4">
            <a:extLst>
              <a:ext uri="{FF2B5EF4-FFF2-40B4-BE49-F238E27FC236}">
                <a16:creationId xmlns:a16="http://schemas.microsoft.com/office/drawing/2014/main" id="{963462E3-9B48-1BC1-F37F-B5CFA6581F8A}"/>
              </a:ext>
            </a:extLst>
          </p:cNvPr>
          <p:cNvPicPr>
            <a:picLocks noChangeAspect="1"/>
          </p:cNvPicPr>
          <p:nvPr/>
        </p:nvPicPr>
        <p:blipFill>
          <a:blip r:embed="rId3"/>
          <a:stretch>
            <a:fillRect/>
          </a:stretch>
        </p:blipFill>
        <p:spPr>
          <a:xfrm>
            <a:off x="5724524" y="437318"/>
            <a:ext cx="6362701" cy="3219954"/>
          </a:xfrm>
          <a:prstGeom prst="rect">
            <a:avLst/>
          </a:prstGeom>
        </p:spPr>
      </p:pic>
      <p:pic>
        <p:nvPicPr>
          <p:cNvPr id="9" name="Grafik 8">
            <a:extLst>
              <a:ext uri="{FF2B5EF4-FFF2-40B4-BE49-F238E27FC236}">
                <a16:creationId xmlns:a16="http://schemas.microsoft.com/office/drawing/2014/main" id="{2AFC2C03-86DF-AF90-0315-0F5EB5393660}"/>
              </a:ext>
            </a:extLst>
          </p:cNvPr>
          <p:cNvPicPr>
            <a:picLocks noChangeAspect="1"/>
          </p:cNvPicPr>
          <p:nvPr/>
        </p:nvPicPr>
        <p:blipFill>
          <a:blip r:embed="rId4"/>
          <a:stretch>
            <a:fillRect/>
          </a:stretch>
        </p:blipFill>
        <p:spPr>
          <a:xfrm>
            <a:off x="6126953" y="3657272"/>
            <a:ext cx="5849106" cy="3270281"/>
          </a:xfrm>
          <a:prstGeom prst="rect">
            <a:avLst/>
          </a:prstGeom>
        </p:spPr>
      </p:pic>
    </p:spTree>
    <p:extLst>
      <p:ext uri="{BB962C8B-B14F-4D97-AF65-F5344CB8AC3E}">
        <p14:creationId xmlns:p14="http://schemas.microsoft.com/office/powerpoint/2010/main" val="327582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2C2696B0-277D-68AB-F359-29C42FC91C80}"/>
            </a:ext>
          </a:extLst>
        </p:cNvPr>
        <p:cNvGrpSpPr/>
        <p:nvPr/>
      </p:nvGrpSpPr>
      <p:grpSpPr>
        <a:xfrm>
          <a:off x="0" y="0"/>
          <a:ext cx="0" cy="0"/>
          <a:chOff x="0" y="0"/>
          <a:chExt cx="0" cy="0"/>
        </a:xfrm>
      </p:grpSpPr>
      <p:pic>
        <p:nvPicPr>
          <p:cNvPr id="7" name="Grafik 6">
            <a:extLst>
              <a:ext uri="{FF2B5EF4-FFF2-40B4-BE49-F238E27FC236}">
                <a16:creationId xmlns:a16="http://schemas.microsoft.com/office/drawing/2014/main" id="{DB46E07B-BC67-5D68-EE85-73263757326E}"/>
              </a:ext>
            </a:extLst>
          </p:cNvPr>
          <p:cNvPicPr>
            <a:picLocks noChangeAspect="1"/>
          </p:cNvPicPr>
          <p:nvPr/>
        </p:nvPicPr>
        <p:blipFill>
          <a:blip r:embed="rId2"/>
          <a:stretch>
            <a:fillRect/>
          </a:stretch>
        </p:blipFill>
        <p:spPr>
          <a:xfrm>
            <a:off x="279359" y="169008"/>
            <a:ext cx="6578641" cy="3498553"/>
          </a:xfrm>
          <a:prstGeom prst="rect">
            <a:avLst/>
          </a:prstGeom>
        </p:spPr>
      </p:pic>
      <p:pic>
        <p:nvPicPr>
          <p:cNvPr id="3" name="Grafik 2">
            <a:extLst>
              <a:ext uri="{FF2B5EF4-FFF2-40B4-BE49-F238E27FC236}">
                <a16:creationId xmlns:a16="http://schemas.microsoft.com/office/drawing/2014/main" id="{A5DE2687-6717-9057-BC7B-EC1E921CA788}"/>
              </a:ext>
            </a:extLst>
          </p:cNvPr>
          <p:cNvPicPr>
            <a:picLocks noChangeAspect="1"/>
          </p:cNvPicPr>
          <p:nvPr/>
        </p:nvPicPr>
        <p:blipFill>
          <a:blip r:embed="rId3"/>
          <a:stretch>
            <a:fillRect/>
          </a:stretch>
        </p:blipFill>
        <p:spPr>
          <a:xfrm>
            <a:off x="593683" y="3518588"/>
            <a:ext cx="6578642" cy="3339412"/>
          </a:xfrm>
          <a:prstGeom prst="rect">
            <a:avLst/>
          </a:prstGeom>
        </p:spPr>
      </p:pic>
    </p:spTree>
    <p:extLst>
      <p:ext uri="{BB962C8B-B14F-4D97-AF65-F5344CB8AC3E}">
        <p14:creationId xmlns:p14="http://schemas.microsoft.com/office/powerpoint/2010/main" val="149624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FC0858F-AEA0-5F64-8B93-093443D2CD22}"/>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3698280A-EC02-754A-A323-4BC2938357D8}"/>
              </a:ext>
            </a:extLst>
          </p:cNvPr>
          <p:cNvPicPr>
            <a:picLocks noChangeAspect="1"/>
          </p:cNvPicPr>
          <p:nvPr/>
        </p:nvPicPr>
        <p:blipFill>
          <a:blip r:embed="rId2"/>
          <a:stretch>
            <a:fillRect/>
          </a:stretch>
        </p:blipFill>
        <p:spPr>
          <a:xfrm>
            <a:off x="0" y="107328"/>
            <a:ext cx="6400800" cy="3487756"/>
          </a:xfrm>
          <a:prstGeom prst="rect">
            <a:avLst/>
          </a:prstGeom>
        </p:spPr>
      </p:pic>
      <p:pic>
        <p:nvPicPr>
          <p:cNvPr id="5" name="Grafik 4">
            <a:extLst>
              <a:ext uri="{FF2B5EF4-FFF2-40B4-BE49-F238E27FC236}">
                <a16:creationId xmlns:a16="http://schemas.microsoft.com/office/drawing/2014/main" id="{669536DD-359F-2905-90F3-02A92D570781}"/>
              </a:ext>
            </a:extLst>
          </p:cNvPr>
          <p:cNvPicPr>
            <a:picLocks noChangeAspect="1"/>
          </p:cNvPicPr>
          <p:nvPr/>
        </p:nvPicPr>
        <p:blipFill>
          <a:blip r:embed="rId3"/>
          <a:stretch>
            <a:fillRect/>
          </a:stretch>
        </p:blipFill>
        <p:spPr>
          <a:xfrm>
            <a:off x="5875155" y="522986"/>
            <a:ext cx="6231395" cy="3315589"/>
          </a:xfrm>
          <a:prstGeom prst="rect">
            <a:avLst/>
          </a:prstGeom>
        </p:spPr>
      </p:pic>
      <p:pic>
        <p:nvPicPr>
          <p:cNvPr id="7" name="Grafik 6">
            <a:extLst>
              <a:ext uri="{FF2B5EF4-FFF2-40B4-BE49-F238E27FC236}">
                <a16:creationId xmlns:a16="http://schemas.microsoft.com/office/drawing/2014/main" id="{2C020AA7-00EB-BAC0-C168-16A9F790214E}"/>
              </a:ext>
            </a:extLst>
          </p:cNvPr>
          <p:cNvPicPr>
            <a:picLocks noChangeAspect="1"/>
          </p:cNvPicPr>
          <p:nvPr/>
        </p:nvPicPr>
        <p:blipFill>
          <a:blip r:embed="rId4"/>
          <a:stretch>
            <a:fillRect/>
          </a:stretch>
        </p:blipFill>
        <p:spPr>
          <a:xfrm>
            <a:off x="0" y="3550676"/>
            <a:ext cx="5875155" cy="3236989"/>
          </a:xfrm>
          <a:prstGeom prst="rect">
            <a:avLst/>
          </a:prstGeom>
        </p:spPr>
      </p:pic>
      <p:pic>
        <p:nvPicPr>
          <p:cNvPr id="9" name="Grafik 8">
            <a:extLst>
              <a:ext uri="{FF2B5EF4-FFF2-40B4-BE49-F238E27FC236}">
                <a16:creationId xmlns:a16="http://schemas.microsoft.com/office/drawing/2014/main" id="{00E39DEE-47C7-65B8-A60D-EF0C4AB7668C}"/>
              </a:ext>
            </a:extLst>
          </p:cNvPr>
          <p:cNvPicPr>
            <a:picLocks noChangeAspect="1"/>
          </p:cNvPicPr>
          <p:nvPr/>
        </p:nvPicPr>
        <p:blipFill>
          <a:blip r:embed="rId5"/>
          <a:stretch>
            <a:fillRect/>
          </a:stretch>
        </p:blipFill>
        <p:spPr>
          <a:xfrm>
            <a:off x="6096000" y="3661218"/>
            <a:ext cx="5827962" cy="3303804"/>
          </a:xfrm>
          <a:prstGeom prst="rect">
            <a:avLst/>
          </a:prstGeom>
        </p:spPr>
      </p:pic>
    </p:spTree>
    <p:extLst>
      <p:ext uri="{BB962C8B-B14F-4D97-AF65-F5344CB8AC3E}">
        <p14:creationId xmlns:p14="http://schemas.microsoft.com/office/powerpoint/2010/main" val="54629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86FA94A-5214-B4FA-A0CC-346978038DD3}"/>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93C0D39B-B331-4E9B-1659-8A4984F605FC}"/>
              </a:ext>
            </a:extLst>
          </p:cNvPr>
          <p:cNvPicPr>
            <a:picLocks noChangeAspect="1"/>
          </p:cNvPicPr>
          <p:nvPr/>
        </p:nvPicPr>
        <p:blipFill>
          <a:blip r:embed="rId2"/>
          <a:stretch>
            <a:fillRect/>
          </a:stretch>
        </p:blipFill>
        <p:spPr>
          <a:xfrm>
            <a:off x="0" y="0"/>
            <a:ext cx="5992519" cy="3429000"/>
          </a:xfrm>
          <a:prstGeom prst="rect">
            <a:avLst/>
          </a:prstGeom>
        </p:spPr>
      </p:pic>
      <p:pic>
        <p:nvPicPr>
          <p:cNvPr id="5" name="Grafik 4">
            <a:extLst>
              <a:ext uri="{FF2B5EF4-FFF2-40B4-BE49-F238E27FC236}">
                <a16:creationId xmlns:a16="http://schemas.microsoft.com/office/drawing/2014/main" id="{B1C481B4-9563-4CBE-2E15-5ADB432E95C0}"/>
              </a:ext>
            </a:extLst>
          </p:cNvPr>
          <p:cNvPicPr>
            <a:picLocks noChangeAspect="1"/>
          </p:cNvPicPr>
          <p:nvPr/>
        </p:nvPicPr>
        <p:blipFill>
          <a:blip r:embed="rId3"/>
          <a:stretch>
            <a:fillRect/>
          </a:stretch>
        </p:blipFill>
        <p:spPr>
          <a:xfrm>
            <a:off x="5291245" y="-66675"/>
            <a:ext cx="7062679" cy="3270770"/>
          </a:xfrm>
          <a:prstGeom prst="rect">
            <a:avLst/>
          </a:prstGeom>
        </p:spPr>
      </p:pic>
      <p:pic>
        <p:nvPicPr>
          <p:cNvPr id="7" name="Grafik 6">
            <a:extLst>
              <a:ext uri="{FF2B5EF4-FFF2-40B4-BE49-F238E27FC236}">
                <a16:creationId xmlns:a16="http://schemas.microsoft.com/office/drawing/2014/main" id="{8E166767-71C6-3118-78D3-518D09675D13}"/>
              </a:ext>
            </a:extLst>
          </p:cNvPr>
          <p:cNvPicPr>
            <a:picLocks noChangeAspect="1"/>
          </p:cNvPicPr>
          <p:nvPr/>
        </p:nvPicPr>
        <p:blipFill>
          <a:blip r:embed="rId4"/>
          <a:stretch>
            <a:fillRect/>
          </a:stretch>
        </p:blipFill>
        <p:spPr>
          <a:xfrm>
            <a:off x="4041004" y="3345544"/>
            <a:ext cx="8150996" cy="3429000"/>
          </a:xfrm>
          <a:prstGeom prst="rect">
            <a:avLst/>
          </a:prstGeom>
        </p:spPr>
      </p:pic>
    </p:spTree>
    <p:extLst>
      <p:ext uri="{BB962C8B-B14F-4D97-AF65-F5344CB8AC3E}">
        <p14:creationId xmlns:p14="http://schemas.microsoft.com/office/powerpoint/2010/main" val="20521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80FF063-2875-D19F-7962-76128F42B5F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5592295-0917-ADA2-5802-28830D931C7A}"/>
              </a:ext>
            </a:extLst>
          </p:cNvPr>
          <p:cNvPicPr>
            <a:picLocks noChangeAspect="1"/>
          </p:cNvPicPr>
          <p:nvPr/>
        </p:nvPicPr>
        <p:blipFill>
          <a:blip r:embed="rId2"/>
          <a:stretch>
            <a:fillRect/>
          </a:stretch>
        </p:blipFill>
        <p:spPr>
          <a:xfrm>
            <a:off x="-104775" y="119804"/>
            <a:ext cx="7134225" cy="3638702"/>
          </a:xfrm>
          <a:prstGeom prst="rect">
            <a:avLst/>
          </a:prstGeom>
        </p:spPr>
      </p:pic>
      <p:pic>
        <p:nvPicPr>
          <p:cNvPr id="5" name="Grafik 4">
            <a:extLst>
              <a:ext uri="{FF2B5EF4-FFF2-40B4-BE49-F238E27FC236}">
                <a16:creationId xmlns:a16="http://schemas.microsoft.com/office/drawing/2014/main" id="{F786AA75-191A-0578-351A-D95414D5774B}"/>
              </a:ext>
            </a:extLst>
          </p:cNvPr>
          <p:cNvPicPr>
            <a:picLocks noChangeAspect="1"/>
          </p:cNvPicPr>
          <p:nvPr/>
        </p:nvPicPr>
        <p:blipFill>
          <a:blip r:embed="rId3"/>
          <a:stretch>
            <a:fillRect/>
          </a:stretch>
        </p:blipFill>
        <p:spPr>
          <a:xfrm>
            <a:off x="6780506" y="464262"/>
            <a:ext cx="5411494" cy="3096530"/>
          </a:xfrm>
          <a:prstGeom prst="rect">
            <a:avLst/>
          </a:prstGeom>
        </p:spPr>
      </p:pic>
      <p:pic>
        <p:nvPicPr>
          <p:cNvPr id="7" name="Grafik 6">
            <a:extLst>
              <a:ext uri="{FF2B5EF4-FFF2-40B4-BE49-F238E27FC236}">
                <a16:creationId xmlns:a16="http://schemas.microsoft.com/office/drawing/2014/main" id="{A455B06E-9FFF-4BE7-8416-70639DAE071C}"/>
              </a:ext>
            </a:extLst>
          </p:cNvPr>
          <p:cNvPicPr>
            <a:picLocks noChangeAspect="1"/>
          </p:cNvPicPr>
          <p:nvPr/>
        </p:nvPicPr>
        <p:blipFill>
          <a:blip r:embed="rId4"/>
          <a:stretch>
            <a:fillRect/>
          </a:stretch>
        </p:blipFill>
        <p:spPr>
          <a:xfrm>
            <a:off x="0" y="3852978"/>
            <a:ext cx="6296025" cy="3005021"/>
          </a:xfrm>
          <a:prstGeom prst="rect">
            <a:avLst/>
          </a:prstGeom>
        </p:spPr>
      </p:pic>
    </p:spTree>
    <p:extLst>
      <p:ext uri="{BB962C8B-B14F-4D97-AF65-F5344CB8AC3E}">
        <p14:creationId xmlns:p14="http://schemas.microsoft.com/office/powerpoint/2010/main" val="183293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A8D5469-5547-B5EC-2FEB-63648F63E28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4B5448A-F6DD-C7B1-582F-1E0F005C6AEE}"/>
              </a:ext>
            </a:extLst>
          </p:cNvPr>
          <p:cNvPicPr>
            <a:picLocks noChangeAspect="1"/>
          </p:cNvPicPr>
          <p:nvPr/>
        </p:nvPicPr>
        <p:blipFill>
          <a:blip r:embed="rId2"/>
          <a:stretch>
            <a:fillRect/>
          </a:stretch>
        </p:blipFill>
        <p:spPr>
          <a:xfrm>
            <a:off x="156504" y="152248"/>
            <a:ext cx="9440592" cy="2172003"/>
          </a:xfrm>
          <a:prstGeom prst="rect">
            <a:avLst/>
          </a:prstGeom>
        </p:spPr>
      </p:pic>
      <p:pic>
        <p:nvPicPr>
          <p:cNvPr id="5" name="Grafik 4">
            <a:extLst>
              <a:ext uri="{FF2B5EF4-FFF2-40B4-BE49-F238E27FC236}">
                <a16:creationId xmlns:a16="http://schemas.microsoft.com/office/drawing/2014/main" id="{83DFC56B-9FC2-DBBC-DCB8-290BD82499BC}"/>
              </a:ext>
            </a:extLst>
          </p:cNvPr>
          <p:cNvPicPr>
            <a:picLocks noChangeAspect="1"/>
          </p:cNvPicPr>
          <p:nvPr/>
        </p:nvPicPr>
        <p:blipFill>
          <a:blip r:embed="rId3"/>
          <a:stretch>
            <a:fillRect/>
          </a:stretch>
        </p:blipFill>
        <p:spPr>
          <a:xfrm>
            <a:off x="318451" y="3181501"/>
            <a:ext cx="9116697" cy="2257740"/>
          </a:xfrm>
          <a:prstGeom prst="rect">
            <a:avLst/>
          </a:prstGeom>
        </p:spPr>
      </p:pic>
    </p:spTree>
    <p:extLst>
      <p:ext uri="{BB962C8B-B14F-4D97-AF65-F5344CB8AC3E}">
        <p14:creationId xmlns:p14="http://schemas.microsoft.com/office/powerpoint/2010/main" val="2680483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C79CED1-C9B1-3EC4-9092-BF2D0C33765A}"/>
            </a:ext>
          </a:extLst>
        </p:cNvPr>
        <p:cNvGrpSpPr/>
        <p:nvPr/>
      </p:nvGrpSpPr>
      <p:grpSpPr>
        <a:xfrm>
          <a:off x="0" y="0"/>
          <a:ext cx="0" cy="0"/>
          <a:chOff x="0" y="0"/>
          <a:chExt cx="0" cy="0"/>
        </a:xfrm>
      </p:grpSpPr>
      <p:pic>
        <p:nvPicPr>
          <p:cNvPr id="10" name="Grafik 9">
            <a:extLst>
              <a:ext uri="{FF2B5EF4-FFF2-40B4-BE49-F238E27FC236}">
                <a16:creationId xmlns:a16="http://schemas.microsoft.com/office/drawing/2014/main" id="{ACAF9BED-644D-8903-E451-4F9668331E91}"/>
              </a:ext>
            </a:extLst>
          </p:cNvPr>
          <p:cNvPicPr>
            <a:picLocks noChangeAspect="1"/>
          </p:cNvPicPr>
          <p:nvPr/>
        </p:nvPicPr>
        <p:blipFill>
          <a:blip r:embed="rId2"/>
          <a:stretch>
            <a:fillRect/>
          </a:stretch>
        </p:blipFill>
        <p:spPr>
          <a:xfrm>
            <a:off x="257175" y="486613"/>
            <a:ext cx="4544383" cy="3282953"/>
          </a:xfrm>
          <a:prstGeom prst="rect">
            <a:avLst/>
          </a:prstGeom>
        </p:spPr>
      </p:pic>
      <p:pic>
        <p:nvPicPr>
          <p:cNvPr id="12" name="Grafik 11">
            <a:extLst>
              <a:ext uri="{FF2B5EF4-FFF2-40B4-BE49-F238E27FC236}">
                <a16:creationId xmlns:a16="http://schemas.microsoft.com/office/drawing/2014/main" id="{2ABBE3B8-23BE-2A34-621A-BF05C03955CC}"/>
              </a:ext>
            </a:extLst>
          </p:cNvPr>
          <p:cNvPicPr>
            <a:picLocks noChangeAspect="1"/>
          </p:cNvPicPr>
          <p:nvPr/>
        </p:nvPicPr>
        <p:blipFill>
          <a:blip r:embed="rId3"/>
          <a:stretch>
            <a:fillRect/>
          </a:stretch>
        </p:blipFill>
        <p:spPr>
          <a:xfrm>
            <a:off x="5934121" y="486613"/>
            <a:ext cx="4077017" cy="3209731"/>
          </a:xfrm>
          <a:prstGeom prst="rect">
            <a:avLst/>
          </a:prstGeom>
        </p:spPr>
      </p:pic>
      <p:pic>
        <p:nvPicPr>
          <p:cNvPr id="14" name="Grafik 13">
            <a:extLst>
              <a:ext uri="{FF2B5EF4-FFF2-40B4-BE49-F238E27FC236}">
                <a16:creationId xmlns:a16="http://schemas.microsoft.com/office/drawing/2014/main" id="{A0D57CB5-BD72-9720-C8AD-1ED95F671E57}"/>
              </a:ext>
            </a:extLst>
          </p:cNvPr>
          <p:cNvPicPr>
            <a:picLocks noChangeAspect="1"/>
          </p:cNvPicPr>
          <p:nvPr/>
        </p:nvPicPr>
        <p:blipFill>
          <a:blip r:embed="rId4"/>
          <a:stretch>
            <a:fillRect/>
          </a:stretch>
        </p:blipFill>
        <p:spPr>
          <a:xfrm>
            <a:off x="257175" y="3648269"/>
            <a:ext cx="5138492" cy="3209731"/>
          </a:xfrm>
          <a:prstGeom prst="rect">
            <a:avLst/>
          </a:prstGeom>
        </p:spPr>
      </p:pic>
      <p:pic>
        <p:nvPicPr>
          <p:cNvPr id="16" name="Grafik 15">
            <a:extLst>
              <a:ext uri="{FF2B5EF4-FFF2-40B4-BE49-F238E27FC236}">
                <a16:creationId xmlns:a16="http://schemas.microsoft.com/office/drawing/2014/main" id="{EE94D056-07E5-42B4-44F1-16C36079E945}"/>
              </a:ext>
            </a:extLst>
          </p:cNvPr>
          <p:cNvPicPr>
            <a:picLocks noChangeAspect="1"/>
          </p:cNvPicPr>
          <p:nvPr/>
        </p:nvPicPr>
        <p:blipFill>
          <a:blip r:embed="rId5"/>
          <a:stretch>
            <a:fillRect/>
          </a:stretch>
        </p:blipFill>
        <p:spPr>
          <a:xfrm>
            <a:off x="6163064" y="3611659"/>
            <a:ext cx="5138492" cy="3215671"/>
          </a:xfrm>
          <a:prstGeom prst="rect">
            <a:avLst/>
          </a:prstGeom>
        </p:spPr>
      </p:pic>
      <p:sp>
        <p:nvSpPr>
          <p:cNvPr id="17" name="Textfeld 16">
            <a:extLst>
              <a:ext uri="{FF2B5EF4-FFF2-40B4-BE49-F238E27FC236}">
                <a16:creationId xmlns:a16="http://schemas.microsoft.com/office/drawing/2014/main" id="{0B2F5C87-115F-C172-A285-A8A040245847}"/>
              </a:ext>
            </a:extLst>
          </p:cNvPr>
          <p:cNvSpPr txBox="1"/>
          <p:nvPr/>
        </p:nvSpPr>
        <p:spPr>
          <a:xfrm>
            <a:off x="257175" y="0"/>
            <a:ext cx="1282210" cy="369332"/>
          </a:xfrm>
          <a:prstGeom prst="rect">
            <a:avLst/>
          </a:prstGeom>
          <a:noFill/>
        </p:spPr>
        <p:txBody>
          <a:bodyPr wrap="none" rtlCol="0">
            <a:spAutoFit/>
          </a:bodyPr>
          <a:lstStyle/>
          <a:p>
            <a:r>
              <a:rPr lang="de-DE" dirty="0">
                <a:solidFill>
                  <a:schemeClr val="bg1"/>
                </a:solidFill>
              </a:rPr>
              <a:t>Modulation</a:t>
            </a:r>
          </a:p>
        </p:txBody>
      </p:sp>
    </p:spTree>
    <p:extLst>
      <p:ext uri="{BB962C8B-B14F-4D97-AF65-F5344CB8AC3E}">
        <p14:creationId xmlns:p14="http://schemas.microsoft.com/office/powerpoint/2010/main" val="157692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0D0F6E9-860C-3FB6-C960-DD3628C19F7D}"/>
            </a:ext>
          </a:extLst>
        </p:cNvPr>
        <p:cNvGrpSpPr/>
        <p:nvPr/>
      </p:nvGrpSpPr>
      <p:grpSpPr>
        <a:xfrm>
          <a:off x="0" y="0"/>
          <a:ext cx="0" cy="0"/>
          <a:chOff x="0" y="0"/>
          <a:chExt cx="0" cy="0"/>
        </a:xfrm>
      </p:grpSpPr>
      <p:pic>
        <p:nvPicPr>
          <p:cNvPr id="7" name="Grafik 6">
            <a:extLst>
              <a:ext uri="{FF2B5EF4-FFF2-40B4-BE49-F238E27FC236}">
                <a16:creationId xmlns:a16="http://schemas.microsoft.com/office/drawing/2014/main" id="{EEA51F5F-957A-AA6F-0017-65310771F0C1}"/>
              </a:ext>
            </a:extLst>
          </p:cNvPr>
          <p:cNvPicPr>
            <a:picLocks noChangeAspect="1"/>
          </p:cNvPicPr>
          <p:nvPr/>
        </p:nvPicPr>
        <p:blipFill>
          <a:blip r:embed="rId2"/>
          <a:stretch>
            <a:fillRect/>
          </a:stretch>
        </p:blipFill>
        <p:spPr>
          <a:xfrm>
            <a:off x="314324" y="740018"/>
            <a:ext cx="11306005" cy="5003557"/>
          </a:xfrm>
          <a:prstGeom prst="rect">
            <a:avLst/>
          </a:prstGeom>
        </p:spPr>
      </p:pic>
    </p:spTree>
    <p:extLst>
      <p:ext uri="{BB962C8B-B14F-4D97-AF65-F5344CB8AC3E}">
        <p14:creationId xmlns:p14="http://schemas.microsoft.com/office/powerpoint/2010/main" val="138845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9D1AC541-47BA-2195-560B-7B6A2D7948A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342479D-EB6C-0B28-E64D-E5D7EF1F8BBF}"/>
              </a:ext>
            </a:extLst>
          </p:cNvPr>
          <p:cNvPicPr>
            <a:picLocks noChangeAspect="1"/>
          </p:cNvPicPr>
          <p:nvPr/>
        </p:nvPicPr>
        <p:blipFill>
          <a:blip r:embed="rId2"/>
          <a:stretch>
            <a:fillRect/>
          </a:stretch>
        </p:blipFill>
        <p:spPr>
          <a:xfrm>
            <a:off x="6222" y="209265"/>
            <a:ext cx="11871453" cy="5168852"/>
          </a:xfrm>
          <a:prstGeom prst="rect">
            <a:avLst/>
          </a:prstGeom>
        </p:spPr>
      </p:pic>
    </p:spTree>
    <p:extLst>
      <p:ext uri="{BB962C8B-B14F-4D97-AF65-F5344CB8AC3E}">
        <p14:creationId xmlns:p14="http://schemas.microsoft.com/office/powerpoint/2010/main" val="194588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13A2758-9135-04E4-F97A-0E56AEB09651}"/>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088E73AC-72C2-7E1C-FC8E-90AB8AC10570}"/>
              </a:ext>
            </a:extLst>
          </p:cNvPr>
          <p:cNvPicPr>
            <a:picLocks noChangeAspect="1"/>
          </p:cNvPicPr>
          <p:nvPr/>
        </p:nvPicPr>
        <p:blipFill>
          <a:blip r:embed="rId2"/>
          <a:stretch>
            <a:fillRect/>
          </a:stretch>
        </p:blipFill>
        <p:spPr>
          <a:xfrm>
            <a:off x="288991" y="0"/>
            <a:ext cx="7975467" cy="6858000"/>
          </a:xfrm>
          <a:prstGeom prst="rect">
            <a:avLst/>
          </a:prstGeom>
        </p:spPr>
      </p:pic>
    </p:spTree>
    <p:extLst>
      <p:ext uri="{BB962C8B-B14F-4D97-AF65-F5344CB8AC3E}">
        <p14:creationId xmlns:p14="http://schemas.microsoft.com/office/powerpoint/2010/main" val="5101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52C90F4E-6B29-ABFA-14BE-A0FABD0AD21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04D4B80-16A7-562E-DCB6-51B58D19DF3E}"/>
              </a:ext>
            </a:extLst>
          </p:cNvPr>
          <p:cNvPicPr>
            <a:picLocks noChangeAspect="1"/>
          </p:cNvPicPr>
          <p:nvPr/>
        </p:nvPicPr>
        <p:blipFill>
          <a:blip r:embed="rId2"/>
          <a:stretch>
            <a:fillRect/>
          </a:stretch>
        </p:blipFill>
        <p:spPr>
          <a:xfrm>
            <a:off x="135190" y="985652"/>
            <a:ext cx="11921620" cy="3872098"/>
          </a:xfrm>
          <a:prstGeom prst="rect">
            <a:avLst/>
          </a:prstGeom>
        </p:spPr>
      </p:pic>
    </p:spTree>
    <p:extLst>
      <p:ext uri="{BB962C8B-B14F-4D97-AF65-F5344CB8AC3E}">
        <p14:creationId xmlns:p14="http://schemas.microsoft.com/office/powerpoint/2010/main" val="326931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DF4DC87-7AC8-E93E-203F-D1D1B6F5CAB6}"/>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18C21095-4FAA-2BD5-D562-E64826DFF9DF}"/>
              </a:ext>
            </a:extLst>
          </p:cNvPr>
          <p:cNvSpPr txBox="1"/>
          <p:nvPr/>
        </p:nvSpPr>
        <p:spPr>
          <a:xfrm>
            <a:off x="64655" y="-83127"/>
            <a:ext cx="2028248" cy="923330"/>
          </a:xfrm>
          <a:prstGeom prst="rect">
            <a:avLst/>
          </a:prstGeom>
          <a:noFill/>
        </p:spPr>
        <p:txBody>
          <a:bodyPr wrap="none" rtlCol="0">
            <a:spAutoFit/>
          </a:bodyPr>
          <a:lstStyle/>
          <a:p>
            <a:r>
              <a:rPr lang="de-DE" sz="5400" dirty="0">
                <a:solidFill>
                  <a:srgbClr val="FF0000"/>
                </a:solidFill>
              </a:rPr>
              <a:t>Folie 3</a:t>
            </a:r>
          </a:p>
        </p:txBody>
      </p:sp>
      <p:pic>
        <p:nvPicPr>
          <p:cNvPr id="7" name="Grafik 6">
            <a:extLst>
              <a:ext uri="{FF2B5EF4-FFF2-40B4-BE49-F238E27FC236}">
                <a16:creationId xmlns:a16="http://schemas.microsoft.com/office/drawing/2014/main" id="{C5975356-B48E-2695-6200-A0E42C7F7F1B}"/>
              </a:ext>
            </a:extLst>
          </p:cNvPr>
          <p:cNvPicPr>
            <a:picLocks noChangeAspect="1"/>
          </p:cNvPicPr>
          <p:nvPr/>
        </p:nvPicPr>
        <p:blipFill>
          <a:blip r:embed="rId2"/>
          <a:stretch>
            <a:fillRect/>
          </a:stretch>
        </p:blipFill>
        <p:spPr>
          <a:xfrm>
            <a:off x="178824" y="839709"/>
            <a:ext cx="5446782" cy="2740938"/>
          </a:xfrm>
          <a:prstGeom prst="rect">
            <a:avLst/>
          </a:prstGeom>
        </p:spPr>
      </p:pic>
      <p:pic>
        <p:nvPicPr>
          <p:cNvPr id="10" name="Grafik 9">
            <a:extLst>
              <a:ext uri="{FF2B5EF4-FFF2-40B4-BE49-F238E27FC236}">
                <a16:creationId xmlns:a16="http://schemas.microsoft.com/office/drawing/2014/main" id="{AF00BE59-F897-8ECE-2A3E-7F22AFEC9581}"/>
              </a:ext>
            </a:extLst>
          </p:cNvPr>
          <p:cNvPicPr>
            <a:picLocks noChangeAspect="1"/>
          </p:cNvPicPr>
          <p:nvPr/>
        </p:nvPicPr>
        <p:blipFill>
          <a:blip r:embed="rId3"/>
          <a:stretch>
            <a:fillRect/>
          </a:stretch>
        </p:blipFill>
        <p:spPr>
          <a:xfrm>
            <a:off x="5496836" y="503872"/>
            <a:ext cx="6154201" cy="2773482"/>
          </a:xfrm>
          <a:prstGeom prst="rect">
            <a:avLst/>
          </a:prstGeom>
        </p:spPr>
      </p:pic>
      <p:pic>
        <p:nvPicPr>
          <p:cNvPr id="12" name="Grafik 11">
            <a:extLst>
              <a:ext uri="{FF2B5EF4-FFF2-40B4-BE49-F238E27FC236}">
                <a16:creationId xmlns:a16="http://schemas.microsoft.com/office/drawing/2014/main" id="{56195486-3A4F-B26B-E4B2-2AEF50C42F84}"/>
              </a:ext>
            </a:extLst>
          </p:cNvPr>
          <p:cNvPicPr>
            <a:picLocks noChangeAspect="1"/>
          </p:cNvPicPr>
          <p:nvPr/>
        </p:nvPicPr>
        <p:blipFill>
          <a:blip r:embed="rId4"/>
          <a:stretch>
            <a:fillRect/>
          </a:stretch>
        </p:blipFill>
        <p:spPr>
          <a:xfrm>
            <a:off x="-99588" y="3738867"/>
            <a:ext cx="6808206" cy="2836392"/>
          </a:xfrm>
          <a:prstGeom prst="rect">
            <a:avLst/>
          </a:prstGeom>
        </p:spPr>
      </p:pic>
    </p:spTree>
    <p:extLst>
      <p:ext uri="{BB962C8B-B14F-4D97-AF65-F5344CB8AC3E}">
        <p14:creationId xmlns:p14="http://schemas.microsoft.com/office/powerpoint/2010/main" val="1149876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0993564-8D69-0F18-0310-FB93AEB3ADBC}"/>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2DC17160-D9B3-0057-9696-3D3C9C08217A}"/>
              </a:ext>
            </a:extLst>
          </p:cNvPr>
          <p:cNvPicPr>
            <a:picLocks noChangeAspect="1"/>
          </p:cNvPicPr>
          <p:nvPr/>
        </p:nvPicPr>
        <p:blipFill>
          <a:blip r:embed="rId2"/>
          <a:stretch>
            <a:fillRect/>
          </a:stretch>
        </p:blipFill>
        <p:spPr>
          <a:xfrm>
            <a:off x="144470" y="0"/>
            <a:ext cx="5459625" cy="3145587"/>
          </a:xfrm>
          <a:prstGeom prst="rect">
            <a:avLst/>
          </a:prstGeom>
        </p:spPr>
      </p:pic>
      <p:pic>
        <p:nvPicPr>
          <p:cNvPr id="5" name="Grafik 4">
            <a:extLst>
              <a:ext uri="{FF2B5EF4-FFF2-40B4-BE49-F238E27FC236}">
                <a16:creationId xmlns:a16="http://schemas.microsoft.com/office/drawing/2014/main" id="{0052AA54-5420-DCA1-567D-5CD333A21CF6}"/>
              </a:ext>
            </a:extLst>
          </p:cNvPr>
          <p:cNvPicPr>
            <a:picLocks noChangeAspect="1"/>
          </p:cNvPicPr>
          <p:nvPr/>
        </p:nvPicPr>
        <p:blipFill>
          <a:blip r:embed="rId3"/>
          <a:stretch>
            <a:fillRect/>
          </a:stretch>
        </p:blipFill>
        <p:spPr>
          <a:xfrm>
            <a:off x="5800968" y="235531"/>
            <a:ext cx="5959483" cy="3130806"/>
          </a:xfrm>
          <a:prstGeom prst="rect">
            <a:avLst/>
          </a:prstGeom>
        </p:spPr>
      </p:pic>
      <p:pic>
        <p:nvPicPr>
          <p:cNvPr id="7" name="Grafik 6">
            <a:extLst>
              <a:ext uri="{FF2B5EF4-FFF2-40B4-BE49-F238E27FC236}">
                <a16:creationId xmlns:a16="http://schemas.microsoft.com/office/drawing/2014/main" id="{613E0AD9-C613-FFFB-8D89-4676DF3BCB3E}"/>
              </a:ext>
            </a:extLst>
          </p:cNvPr>
          <p:cNvPicPr>
            <a:picLocks noChangeAspect="1"/>
          </p:cNvPicPr>
          <p:nvPr/>
        </p:nvPicPr>
        <p:blipFill>
          <a:blip r:embed="rId4"/>
          <a:stretch>
            <a:fillRect/>
          </a:stretch>
        </p:blipFill>
        <p:spPr>
          <a:xfrm>
            <a:off x="0" y="3703405"/>
            <a:ext cx="5604095" cy="3126202"/>
          </a:xfrm>
          <a:prstGeom prst="rect">
            <a:avLst/>
          </a:prstGeom>
        </p:spPr>
      </p:pic>
      <p:pic>
        <p:nvPicPr>
          <p:cNvPr id="9" name="Grafik 8">
            <a:extLst>
              <a:ext uri="{FF2B5EF4-FFF2-40B4-BE49-F238E27FC236}">
                <a16:creationId xmlns:a16="http://schemas.microsoft.com/office/drawing/2014/main" id="{DD0C36F0-F12E-93BE-5B2F-66C8462FB79B}"/>
              </a:ext>
            </a:extLst>
          </p:cNvPr>
          <p:cNvPicPr>
            <a:picLocks noChangeAspect="1"/>
          </p:cNvPicPr>
          <p:nvPr/>
        </p:nvPicPr>
        <p:blipFill>
          <a:blip r:embed="rId5"/>
          <a:stretch>
            <a:fillRect/>
          </a:stretch>
        </p:blipFill>
        <p:spPr>
          <a:xfrm>
            <a:off x="5948126" y="3350497"/>
            <a:ext cx="6243873" cy="3314750"/>
          </a:xfrm>
          <a:prstGeom prst="rect">
            <a:avLst/>
          </a:prstGeom>
        </p:spPr>
      </p:pic>
    </p:spTree>
    <p:extLst>
      <p:ext uri="{BB962C8B-B14F-4D97-AF65-F5344CB8AC3E}">
        <p14:creationId xmlns:p14="http://schemas.microsoft.com/office/powerpoint/2010/main" val="3393328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ECB854E-D85C-6A0B-E3BE-987DA4442D07}"/>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6D42820-2A10-8355-2EEF-5D602A3716AD}"/>
              </a:ext>
            </a:extLst>
          </p:cNvPr>
          <p:cNvPicPr>
            <a:picLocks noChangeAspect="1"/>
          </p:cNvPicPr>
          <p:nvPr/>
        </p:nvPicPr>
        <p:blipFill>
          <a:blip r:embed="rId2"/>
          <a:stretch>
            <a:fillRect/>
          </a:stretch>
        </p:blipFill>
        <p:spPr>
          <a:xfrm>
            <a:off x="0" y="130281"/>
            <a:ext cx="5865953" cy="3174234"/>
          </a:xfrm>
          <a:prstGeom prst="rect">
            <a:avLst/>
          </a:prstGeom>
        </p:spPr>
      </p:pic>
      <p:pic>
        <p:nvPicPr>
          <p:cNvPr id="5" name="Grafik 4">
            <a:extLst>
              <a:ext uri="{FF2B5EF4-FFF2-40B4-BE49-F238E27FC236}">
                <a16:creationId xmlns:a16="http://schemas.microsoft.com/office/drawing/2014/main" id="{849CC3CC-83B4-3C21-1794-B82EBAB7B82A}"/>
              </a:ext>
            </a:extLst>
          </p:cNvPr>
          <p:cNvPicPr>
            <a:picLocks noChangeAspect="1"/>
          </p:cNvPicPr>
          <p:nvPr/>
        </p:nvPicPr>
        <p:blipFill>
          <a:blip r:embed="rId3"/>
          <a:stretch>
            <a:fillRect/>
          </a:stretch>
        </p:blipFill>
        <p:spPr>
          <a:xfrm>
            <a:off x="5865953" y="130281"/>
            <a:ext cx="5802282" cy="3234496"/>
          </a:xfrm>
          <a:prstGeom prst="rect">
            <a:avLst/>
          </a:prstGeom>
        </p:spPr>
      </p:pic>
      <p:pic>
        <p:nvPicPr>
          <p:cNvPr id="7" name="Grafik 6">
            <a:extLst>
              <a:ext uri="{FF2B5EF4-FFF2-40B4-BE49-F238E27FC236}">
                <a16:creationId xmlns:a16="http://schemas.microsoft.com/office/drawing/2014/main" id="{FC5B5C98-101C-F2CD-4846-37285B806EA0}"/>
              </a:ext>
            </a:extLst>
          </p:cNvPr>
          <p:cNvPicPr>
            <a:picLocks noChangeAspect="1"/>
          </p:cNvPicPr>
          <p:nvPr/>
        </p:nvPicPr>
        <p:blipFill>
          <a:blip r:embed="rId4"/>
          <a:stretch>
            <a:fillRect/>
          </a:stretch>
        </p:blipFill>
        <p:spPr>
          <a:xfrm>
            <a:off x="0" y="3484572"/>
            <a:ext cx="5993394" cy="3246081"/>
          </a:xfrm>
          <a:prstGeom prst="rect">
            <a:avLst/>
          </a:prstGeom>
        </p:spPr>
      </p:pic>
      <p:pic>
        <p:nvPicPr>
          <p:cNvPr id="9" name="Grafik 8">
            <a:extLst>
              <a:ext uri="{FF2B5EF4-FFF2-40B4-BE49-F238E27FC236}">
                <a16:creationId xmlns:a16="http://schemas.microsoft.com/office/drawing/2014/main" id="{0ACDBD07-D1AE-8C6C-FFED-7DE31C5FCE12}"/>
              </a:ext>
            </a:extLst>
          </p:cNvPr>
          <p:cNvPicPr>
            <a:picLocks noChangeAspect="1"/>
          </p:cNvPicPr>
          <p:nvPr/>
        </p:nvPicPr>
        <p:blipFill>
          <a:blip r:embed="rId5"/>
          <a:stretch>
            <a:fillRect/>
          </a:stretch>
        </p:blipFill>
        <p:spPr>
          <a:xfrm>
            <a:off x="5865952" y="3303166"/>
            <a:ext cx="6326047" cy="3460292"/>
          </a:xfrm>
          <a:prstGeom prst="rect">
            <a:avLst/>
          </a:prstGeom>
        </p:spPr>
      </p:pic>
    </p:spTree>
    <p:extLst>
      <p:ext uri="{BB962C8B-B14F-4D97-AF65-F5344CB8AC3E}">
        <p14:creationId xmlns:p14="http://schemas.microsoft.com/office/powerpoint/2010/main" val="46748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A6653DF-6FC6-CB9E-CA33-C7F5D413387B}"/>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410D999C-C024-A91C-50C0-5236FE34BE86}"/>
              </a:ext>
            </a:extLst>
          </p:cNvPr>
          <p:cNvPicPr>
            <a:picLocks noChangeAspect="1"/>
          </p:cNvPicPr>
          <p:nvPr/>
        </p:nvPicPr>
        <p:blipFill>
          <a:blip r:embed="rId2"/>
          <a:stretch>
            <a:fillRect/>
          </a:stretch>
        </p:blipFill>
        <p:spPr>
          <a:xfrm>
            <a:off x="0" y="215348"/>
            <a:ext cx="5902859" cy="3111834"/>
          </a:xfrm>
          <a:prstGeom prst="rect">
            <a:avLst/>
          </a:prstGeom>
        </p:spPr>
      </p:pic>
      <p:pic>
        <p:nvPicPr>
          <p:cNvPr id="5" name="Grafik 4">
            <a:extLst>
              <a:ext uri="{FF2B5EF4-FFF2-40B4-BE49-F238E27FC236}">
                <a16:creationId xmlns:a16="http://schemas.microsoft.com/office/drawing/2014/main" id="{24D2D34C-AE76-2FE2-0E4C-40D9EE1FF643}"/>
              </a:ext>
            </a:extLst>
          </p:cNvPr>
          <p:cNvPicPr>
            <a:picLocks noChangeAspect="1"/>
          </p:cNvPicPr>
          <p:nvPr/>
        </p:nvPicPr>
        <p:blipFill>
          <a:blip r:embed="rId3"/>
          <a:stretch>
            <a:fillRect/>
          </a:stretch>
        </p:blipFill>
        <p:spPr>
          <a:xfrm>
            <a:off x="0" y="3310106"/>
            <a:ext cx="6464174" cy="3547894"/>
          </a:xfrm>
          <a:prstGeom prst="rect">
            <a:avLst/>
          </a:prstGeom>
        </p:spPr>
      </p:pic>
      <p:pic>
        <p:nvPicPr>
          <p:cNvPr id="7" name="Grafik 6">
            <a:extLst>
              <a:ext uri="{FF2B5EF4-FFF2-40B4-BE49-F238E27FC236}">
                <a16:creationId xmlns:a16="http://schemas.microsoft.com/office/drawing/2014/main" id="{15D89A86-DE23-BB0A-ADAC-56375C2FC969}"/>
              </a:ext>
            </a:extLst>
          </p:cNvPr>
          <p:cNvPicPr>
            <a:picLocks noChangeAspect="1"/>
          </p:cNvPicPr>
          <p:nvPr/>
        </p:nvPicPr>
        <p:blipFill>
          <a:blip r:embed="rId4"/>
          <a:stretch>
            <a:fillRect/>
          </a:stretch>
        </p:blipFill>
        <p:spPr>
          <a:xfrm>
            <a:off x="5305023" y="679009"/>
            <a:ext cx="6533891" cy="3208366"/>
          </a:xfrm>
          <a:prstGeom prst="rect">
            <a:avLst/>
          </a:prstGeom>
        </p:spPr>
      </p:pic>
    </p:spTree>
    <p:extLst>
      <p:ext uri="{BB962C8B-B14F-4D97-AF65-F5344CB8AC3E}">
        <p14:creationId xmlns:p14="http://schemas.microsoft.com/office/powerpoint/2010/main" val="3727751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4499973-418A-5CF8-10ED-03C60F4125A9}"/>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98EBF829-0536-628B-F482-D07F9AD098FB}"/>
              </a:ext>
            </a:extLst>
          </p:cNvPr>
          <p:cNvPicPr>
            <a:picLocks noChangeAspect="1"/>
          </p:cNvPicPr>
          <p:nvPr/>
        </p:nvPicPr>
        <p:blipFill>
          <a:blip r:embed="rId2"/>
          <a:stretch>
            <a:fillRect/>
          </a:stretch>
        </p:blipFill>
        <p:spPr>
          <a:xfrm>
            <a:off x="0" y="69757"/>
            <a:ext cx="7285413" cy="3452041"/>
          </a:xfrm>
          <a:prstGeom prst="rect">
            <a:avLst/>
          </a:prstGeom>
        </p:spPr>
      </p:pic>
      <p:pic>
        <p:nvPicPr>
          <p:cNvPr id="5" name="Grafik 4">
            <a:extLst>
              <a:ext uri="{FF2B5EF4-FFF2-40B4-BE49-F238E27FC236}">
                <a16:creationId xmlns:a16="http://schemas.microsoft.com/office/drawing/2014/main" id="{A41F8EA4-8D1E-4687-4628-D1A6384CC5FE}"/>
              </a:ext>
            </a:extLst>
          </p:cNvPr>
          <p:cNvPicPr>
            <a:picLocks noChangeAspect="1"/>
          </p:cNvPicPr>
          <p:nvPr/>
        </p:nvPicPr>
        <p:blipFill>
          <a:blip r:embed="rId3"/>
          <a:stretch>
            <a:fillRect/>
          </a:stretch>
        </p:blipFill>
        <p:spPr>
          <a:xfrm>
            <a:off x="125377" y="3424882"/>
            <a:ext cx="5498260" cy="3363361"/>
          </a:xfrm>
          <a:prstGeom prst="rect">
            <a:avLst/>
          </a:prstGeom>
        </p:spPr>
      </p:pic>
    </p:spTree>
    <p:extLst>
      <p:ext uri="{BB962C8B-B14F-4D97-AF65-F5344CB8AC3E}">
        <p14:creationId xmlns:p14="http://schemas.microsoft.com/office/powerpoint/2010/main" val="3468886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F976E67-FCCF-63E1-C59B-CAC843953A8E}"/>
            </a:ext>
          </a:extLst>
        </p:cNvPr>
        <p:cNvGrpSpPr/>
        <p:nvPr/>
      </p:nvGrpSpPr>
      <p:grpSpPr>
        <a:xfrm>
          <a:off x="0" y="0"/>
          <a:ext cx="0" cy="0"/>
          <a:chOff x="0" y="0"/>
          <a:chExt cx="0" cy="0"/>
        </a:xfrm>
      </p:grpSpPr>
      <p:pic>
        <p:nvPicPr>
          <p:cNvPr id="4" name="Grafik 3">
            <a:extLst>
              <a:ext uri="{FF2B5EF4-FFF2-40B4-BE49-F238E27FC236}">
                <a16:creationId xmlns:a16="http://schemas.microsoft.com/office/drawing/2014/main" id="{78449313-92A2-3D90-3EDD-4DF4EFF77B2B}"/>
              </a:ext>
            </a:extLst>
          </p:cNvPr>
          <p:cNvPicPr>
            <a:picLocks noChangeAspect="1"/>
          </p:cNvPicPr>
          <p:nvPr/>
        </p:nvPicPr>
        <p:blipFill>
          <a:blip r:embed="rId2"/>
          <a:stretch>
            <a:fillRect/>
          </a:stretch>
        </p:blipFill>
        <p:spPr>
          <a:xfrm>
            <a:off x="0" y="295584"/>
            <a:ext cx="5836202" cy="2999877"/>
          </a:xfrm>
          <a:prstGeom prst="rect">
            <a:avLst/>
          </a:prstGeom>
        </p:spPr>
      </p:pic>
      <p:pic>
        <p:nvPicPr>
          <p:cNvPr id="7" name="Grafik 6">
            <a:extLst>
              <a:ext uri="{FF2B5EF4-FFF2-40B4-BE49-F238E27FC236}">
                <a16:creationId xmlns:a16="http://schemas.microsoft.com/office/drawing/2014/main" id="{112BFB50-39AF-5DC4-8089-3AFA1BF7A737}"/>
              </a:ext>
            </a:extLst>
          </p:cNvPr>
          <p:cNvPicPr>
            <a:picLocks noChangeAspect="1"/>
          </p:cNvPicPr>
          <p:nvPr/>
        </p:nvPicPr>
        <p:blipFill>
          <a:blip r:embed="rId3"/>
          <a:stretch>
            <a:fillRect/>
          </a:stretch>
        </p:blipFill>
        <p:spPr>
          <a:xfrm>
            <a:off x="5604095" y="191672"/>
            <a:ext cx="6510407" cy="3760166"/>
          </a:xfrm>
          <a:prstGeom prst="rect">
            <a:avLst/>
          </a:prstGeom>
        </p:spPr>
      </p:pic>
      <p:pic>
        <p:nvPicPr>
          <p:cNvPr id="9" name="Grafik 8">
            <a:extLst>
              <a:ext uri="{FF2B5EF4-FFF2-40B4-BE49-F238E27FC236}">
                <a16:creationId xmlns:a16="http://schemas.microsoft.com/office/drawing/2014/main" id="{D7F8C9EB-B4E5-761D-6E71-E761C0D8E757}"/>
              </a:ext>
            </a:extLst>
          </p:cNvPr>
          <p:cNvPicPr>
            <a:picLocks noChangeAspect="1"/>
          </p:cNvPicPr>
          <p:nvPr/>
        </p:nvPicPr>
        <p:blipFill>
          <a:blip r:embed="rId4"/>
          <a:stretch>
            <a:fillRect/>
          </a:stretch>
        </p:blipFill>
        <p:spPr>
          <a:xfrm>
            <a:off x="-6901" y="3208087"/>
            <a:ext cx="5836202" cy="3649913"/>
          </a:xfrm>
          <a:prstGeom prst="rect">
            <a:avLst/>
          </a:prstGeom>
        </p:spPr>
      </p:pic>
      <p:pic>
        <p:nvPicPr>
          <p:cNvPr id="11" name="Grafik 10">
            <a:extLst>
              <a:ext uri="{FF2B5EF4-FFF2-40B4-BE49-F238E27FC236}">
                <a16:creationId xmlns:a16="http://schemas.microsoft.com/office/drawing/2014/main" id="{3B4D84FC-D859-2828-5014-EF1A0B175AA1}"/>
              </a:ext>
            </a:extLst>
          </p:cNvPr>
          <p:cNvPicPr>
            <a:picLocks noChangeAspect="1"/>
          </p:cNvPicPr>
          <p:nvPr/>
        </p:nvPicPr>
        <p:blipFill>
          <a:blip r:embed="rId5"/>
          <a:stretch>
            <a:fillRect/>
          </a:stretch>
        </p:blipFill>
        <p:spPr>
          <a:xfrm>
            <a:off x="4617267" y="3543698"/>
            <a:ext cx="5946940" cy="3314302"/>
          </a:xfrm>
          <a:prstGeom prst="rect">
            <a:avLst/>
          </a:prstGeom>
        </p:spPr>
      </p:pic>
    </p:spTree>
    <p:extLst>
      <p:ext uri="{BB962C8B-B14F-4D97-AF65-F5344CB8AC3E}">
        <p14:creationId xmlns:p14="http://schemas.microsoft.com/office/powerpoint/2010/main" val="187991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8B77F8F-AAF2-B28C-97B6-A9641735D85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49BC5A6-ACAC-9EF2-21FA-EC21914EC09A}"/>
              </a:ext>
            </a:extLst>
          </p:cNvPr>
          <p:cNvPicPr>
            <a:picLocks noChangeAspect="1"/>
          </p:cNvPicPr>
          <p:nvPr/>
        </p:nvPicPr>
        <p:blipFill>
          <a:blip r:embed="rId2"/>
          <a:stretch>
            <a:fillRect/>
          </a:stretch>
        </p:blipFill>
        <p:spPr>
          <a:xfrm>
            <a:off x="218933" y="209550"/>
            <a:ext cx="5019817" cy="3429000"/>
          </a:xfrm>
          <a:prstGeom prst="rect">
            <a:avLst/>
          </a:prstGeom>
        </p:spPr>
      </p:pic>
      <p:pic>
        <p:nvPicPr>
          <p:cNvPr id="5" name="Grafik 4">
            <a:extLst>
              <a:ext uri="{FF2B5EF4-FFF2-40B4-BE49-F238E27FC236}">
                <a16:creationId xmlns:a16="http://schemas.microsoft.com/office/drawing/2014/main" id="{7BE91C3E-3F85-8904-BF9C-33B7DE348ED0}"/>
              </a:ext>
            </a:extLst>
          </p:cNvPr>
          <p:cNvPicPr>
            <a:picLocks noChangeAspect="1"/>
          </p:cNvPicPr>
          <p:nvPr/>
        </p:nvPicPr>
        <p:blipFill>
          <a:blip r:embed="rId3"/>
          <a:stretch>
            <a:fillRect/>
          </a:stretch>
        </p:blipFill>
        <p:spPr>
          <a:xfrm>
            <a:off x="328981" y="3524250"/>
            <a:ext cx="4799719" cy="3429000"/>
          </a:xfrm>
          <a:prstGeom prst="rect">
            <a:avLst/>
          </a:prstGeom>
        </p:spPr>
      </p:pic>
      <p:pic>
        <p:nvPicPr>
          <p:cNvPr id="7" name="Grafik 6">
            <a:extLst>
              <a:ext uri="{FF2B5EF4-FFF2-40B4-BE49-F238E27FC236}">
                <a16:creationId xmlns:a16="http://schemas.microsoft.com/office/drawing/2014/main" id="{9488EE53-7FC3-DEB3-CE81-1C2BB5D18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129" y="2431498"/>
            <a:ext cx="3221984" cy="2014528"/>
          </a:xfrm>
          <a:prstGeom prst="rect">
            <a:avLst/>
          </a:prstGeom>
        </p:spPr>
      </p:pic>
      <p:pic>
        <p:nvPicPr>
          <p:cNvPr id="9" name="Grafik 8">
            <a:extLst>
              <a:ext uri="{FF2B5EF4-FFF2-40B4-BE49-F238E27FC236}">
                <a16:creationId xmlns:a16="http://schemas.microsoft.com/office/drawing/2014/main" id="{46F2512F-C5BE-D1B2-AE3F-21606CC51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491" y="76200"/>
            <a:ext cx="3195621" cy="2137739"/>
          </a:xfrm>
          <a:prstGeom prst="rect">
            <a:avLst/>
          </a:prstGeom>
        </p:spPr>
      </p:pic>
      <p:pic>
        <p:nvPicPr>
          <p:cNvPr id="11" name="Grafik 10">
            <a:extLst>
              <a:ext uri="{FF2B5EF4-FFF2-40B4-BE49-F238E27FC236}">
                <a16:creationId xmlns:a16="http://schemas.microsoft.com/office/drawing/2014/main" id="{0A267992-91B4-F05D-ACBC-DDD86FA0B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5491" y="4708809"/>
            <a:ext cx="3191624" cy="2058910"/>
          </a:xfrm>
          <a:prstGeom prst="rect">
            <a:avLst/>
          </a:prstGeom>
        </p:spPr>
      </p:pic>
      <p:pic>
        <p:nvPicPr>
          <p:cNvPr id="13" name="Grafik 12">
            <a:extLst>
              <a:ext uri="{FF2B5EF4-FFF2-40B4-BE49-F238E27FC236}">
                <a16:creationId xmlns:a16="http://schemas.microsoft.com/office/drawing/2014/main" id="{1C78D8D2-6F00-79FC-2F5F-C8C0CD65F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180" y="4981574"/>
            <a:ext cx="3099839" cy="1671997"/>
          </a:xfrm>
          <a:prstGeom prst="rect">
            <a:avLst/>
          </a:prstGeom>
        </p:spPr>
      </p:pic>
      <p:pic>
        <p:nvPicPr>
          <p:cNvPr id="15" name="Grafik 14">
            <a:extLst>
              <a:ext uri="{FF2B5EF4-FFF2-40B4-BE49-F238E27FC236}">
                <a16:creationId xmlns:a16="http://schemas.microsoft.com/office/drawing/2014/main" id="{13FCCD9C-FDB9-62A1-E574-C8DB36B5DA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9118" y="76200"/>
            <a:ext cx="3153949" cy="2371725"/>
          </a:xfrm>
          <a:prstGeom prst="rect">
            <a:avLst/>
          </a:prstGeom>
        </p:spPr>
      </p:pic>
      <p:pic>
        <p:nvPicPr>
          <p:cNvPr id="17" name="Grafik 16">
            <a:extLst>
              <a:ext uri="{FF2B5EF4-FFF2-40B4-BE49-F238E27FC236}">
                <a16:creationId xmlns:a16="http://schemas.microsoft.com/office/drawing/2014/main" id="{D7626C24-D5F8-61CC-CD1D-6D3F3830B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9118" y="2617542"/>
            <a:ext cx="2994517" cy="2194415"/>
          </a:xfrm>
          <a:prstGeom prst="rect">
            <a:avLst/>
          </a:prstGeom>
        </p:spPr>
      </p:pic>
    </p:spTree>
    <p:extLst>
      <p:ext uri="{BB962C8B-B14F-4D97-AF65-F5344CB8AC3E}">
        <p14:creationId xmlns:p14="http://schemas.microsoft.com/office/powerpoint/2010/main" val="216285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59C8D3E9-9602-1339-1E2A-6069C150A98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BF96E4C-F318-6246-4A4B-341B21607307}"/>
              </a:ext>
            </a:extLst>
          </p:cNvPr>
          <p:cNvPicPr>
            <a:picLocks noChangeAspect="1"/>
          </p:cNvPicPr>
          <p:nvPr/>
        </p:nvPicPr>
        <p:blipFill>
          <a:blip r:embed="rId2"/>
          <a:stretch>
            <a:fillRect/>
          </a:stretch>
        </p:blipFill>
        <p:spPr>
          <a:xfrm>
            <a:off x="245847" y="3159660"/>
            <a:ext cx="5641924" cy="3429000"/>
          </a:xfrm>
          <a:prstGeom prst="rect">
            <a:avLst/>
          </a:prstGeom>
        </p:spPr>
      </p:pic>
      <p:pic>
        <p:nvPicPr>
          <p:cNvPr id="6" name="Grafik 5">
            <a:extLst>
              <a:ext uri="{FF2B5EF4-FFF2-40B4-BE49-F238E27FC236}">
                <a16:creationId xmlns:a16="http://schemas.microsoft.com/office/drawing/2014/main" id="{1235E870-CABF-890F-4BAF-7C3471FE3DA8}"/>
              </a:ext>
            </a:extLst>
          </p:cNvPr>
          <p:cNvPicPr>
            <a:picLocks noChangeAspect="1"/>
          </p:cNvPicPr>
          <p:nvPr/>
        </p:nvPicPr>
        <p:blipFill>
          <a:blip r:embed="rId3"/>
          <a:stretch>
            <a:fillRect/>
          </a:stretch>
        </p:blipFill>
        <p:spPr>
          <a:xfrm>
            <a:off x="110043" y="133539"/>
            <a:ext cx="5206978" cy="3198136"/>
          </a:xfrm>
          <a:prstGeom prst="rect">
            <a:avLst/>
          </a:prstGeom>
        </p:spPr>
      </p:pic>
      <p:pic>
        <p:nvPicPr>
          <p:cNvPr id="10" name="Grafik 9">
            <a:extLst>
              <a:ext uri="{FF2B5EF4-FFF2-40B4-BE49-F238E27FC236}">
                <a16:creationId xmlns:a16="http://schemas.microsoft.com/office/drawing/2014/main" id="{55BB9176-ABDE-BAC3-35C1-B60E3032B771}"/>
              </a:ext>
            </a:extLst>
          </p:cNvPr>
          <p:cNvPicPr>
            <a:picLocks noChangeAspect="1"/>
          </p:cNvPicPr>
          <p:nvPr/>
        </p:nvPicPr>
        <p:blipFill>
          <a:blip r:embed="rId4"/>
          <a:stretch>
            <a:fillRect/>
          </a:stretch>
        </p:blipFill>
        <p:spPr>
          <a:xfrm>
            <a:off x="5497486" y="1844643"/>
            <a:ext cx="6694514" cy="2810104"/>
          </a:xfrm>
          <a:prstGeom prst="rect">
            <a:avLst/>
          </a:prstGeom>
        </p:spPr>
      </p:pic>
    </p:spTree>
    <p:extLst>
      <p:ext uri="{BB962C8B-B14F-4D97-AF65-F5344CB8AC3E}">
        <p14:creationId xmlns:p14="http://schemas.microsoft.com/office/powerpoint/2010/main" val="3949011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6A6C22F-D292-2B36-F6A6-C4CDD78801F3}"/>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5D849DFA-8049-85A1-F98E-80595F774037}"/>
              </a:ext>
            </a:extLst>
          </p:cNvPr>
          <p:cNvPicPr>
            <a:picLocks noChangeAspect="1"/>
          </p:cNvPicPr>
          <p:nvPr/>
        </p:nvPicPr>
        <p:blipFill>
          <a:blip r:embed="rId2"/>
          <a:stretch>
            <a:fillRect/>
          </a:stretch>
        </p:blipFill>
        <p:spPr>
          <a:xfrm>
            <a:off x="-117695" y="29224"/>
            <a:ext cx="6457194" cy="3601216"/>
          </a:xfrm>
          <a:prstGeom prst="rect">
            <a:avLst/>
          </a:prstGeom>
        </p:spPr>
      </p:pic>
      <p:pic>
        <p:nvPicPr>
          <p:cNvPr id="5" name="Grafik 4">
            <a:extLst>
              <a:ext uri="{FF2B5EF4-FFF2-40B4-BE49-F238E27FC236}">
                <a16:creationId xmlns:a16="http://schemas.microsoft.com/office/drawing/2014/main" id="{BD09E768-88F9-AA1A-3FC1-54CD693C1244}"/>
              </a:ext>
            </a:extLst>
          </p:cNvPr>
          <p:cNvPicPr>
            <a:picLocks noChangeAspect="1"/>
          </p:cNvPicPr>
          <p:nvPr/>
        </p:nvPicPr>
        <p:blipFill>
          <a:blip r:embed="rId3"/>
          <a:stretch>
            <a:fillRect/>
          </a:stretch>
        </p:blipFill>
        <p:spPr>
          <a:xfrm>
            <a:off x="5803272" y="29224"/>
            <a:ext cx="6183517" cy="3109451"/>
          </a:xfrm>
          <a:prstGeom prst="rect">
            <a:avLst/>
          </a:prstGeom>
        </p:spPr>
      </p:pic>
      <p:pic>
        <p:nvPicPr>
          <p:cNvPr id="7" name="Grafik 6">
            <a:extLst>
              <a:ext uri="{FF2B5EF4-FFF2-40B4-BE49-F238E27FC236}">
                <a16:creationId xmlns:a16="http://schemas.microsoft.com/office/drawing/2014/main" id="{6106A1FB-1CB2-BB3A-C6D6-BFA88190F4BF}"/>
              </a:ext>
            </a:extLst>
          </p:cNvPr>
          <p:cNvPicPr>
            <a:picLocks noChangeAspect="1"/>
          </p:cNvPicPr>
          <p:nvPr/>
        </p:nvPicPr>
        <p:blipFill>
          <a:blip r:embed="rId4"/>
          <a:stretch>
            <a:fillRect/>
          </a:stretch>
        </p:blipFill>
        <p:spPr>
          <a:xfrm>
            <a:off x="-117695" y="3906837"/>
            <a:ext cx="6732760" cy="2951163"/>
          </a:xfrm>
          <a:prstGeom prst="rect">
            <a:avLst/>
          </a:prstGeom>
        </p:spPr>
      </p:pic>
      <p:pic>
        <p:nvPicPr>
          <p:cNvPr id="9" name="Grafik 8">
            <a:extLst>
              <a:ext uri="{FF2B5EF4-FFF2-40B4-BE49-F238E27FC236}">
                <a16:creationId xmlns:a16="http://schemas.microsoft.com/office/drawing/2014/main" id="{CB0B161F-9A4B-8369-D8FF-FA41B33F76AD}"/>
              </a:ext>
            </a:extLst>
          </p:cNvPr>
          <p:cNvPicPr>
            <a:picLocks noChangeAspect="1"/>
          </p:cNvPicPr>
          <p:nvPr/>
        </p:nvPicPr>
        <p:blipFill>
          <a:blip r:embed="rId5"/>
          <a:stretch>
            <a:fillRect/>
          </a:stretch>
        </p:blipFill>
        <p:spPr>
          <a:xfrm>
            <a:off x="6311548" y="3356807"/>
            <a:ext cx="5880452" cy="3471969"/>
          </a:xfrm>
          <a:prstGeom prst="rect">
            <a:avLst/>
          </a:prstGeom>
        </p:spPr>
      </p:pic>
    </p:spTree>
    <p:extLst>
      <p:ext uri="{BB962C8B-B14F-4D97-AF65-F5344CB8AC3E}">
        <p14:creationId xmlns:p14="http://schemas.microsoft.com/office/powerpoint/2010/main" val="323479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B975F8C-A828-C732-69CF-E59ABF89DC08}"/>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3F257BFA-9C44-ABDC-82C5-5CDFEF73C4E1}"/>
              </a:ext>
            </a:extLst>
          </p:cNvPr>
          <p:cNvPicPr>
            <a:picLocks noChangeAspect="1"/>
          </p:cNvPicPr>
          <p:nvPr/>
        </p:nvPicPr>
        <p:blipFill>
          <a:blip r:embed="rId2"/>
          <a:stretch>
            <a:fillRect/>
          </a:stretch>
        </p:blipFill>
        <p:spPr>
          <a:xfrm>
            <a:off x="0" y="135161"/>
            <a:ext cx="6264998" cy="3385153"/>
          </a:xfrm>
          <a:prstGeom prst="rect">
            <a:avLst/>
          </a:prstGeom>
        </p:spPr>
      </p:pic>
      <p:pic>
        <p:nvPicPr>
          <p:cNvPr id="5" name="Grafik 4">
            <a:extLst>
              <a:ext uri="{FF2B5EF4-FFF2-40B4-BE49-F238E27FC236}">
                <a16:creationId xmlns:a16="http://schemas.microsoft.com/office/drawing/2014/main" id="{6F541E52-E136-35BF-0572-20A9FDB12EDA}"/>
              </a:ext>
            </a:extLst>
          </p:cNvPr>
          <p:cNvPicPr>
            <a:picLocks noChangeAspect="1"/>
          </p:cNvPicPr>
          <p:nvPr/>
        </p:nvPicPr>
        <p:blipFill>
          <a:blip r:embed="rId3"/>
          <a:stretch>
            <a:fillRect/>
          </a:stretch>
        </p:blipFill>
        <p:spPr>
          <a:xfrm>
            <a:off x="371162" y="3520314"/>
            <a:ext cx="5893836" cy="3325143"/>
          </a:xfrm>
          <a:prstGeom prst="rect">
            <a:avLst/>
          </a:prstGeom>
        </p:spPr>
      </p:pic>
      <p:pic>
        <p:nvPicPr>
          <p:cNvPr id="7" name="Grafik 6">
            <a:extLst>
              <a:ext uri="{FF2B5EF4-FFF2-40B4-BE49-F238E27FC236}">
                <a16:creationId xmlns:a16="http://schemas.microsoft.com/office/drawing/2014/main" id="{2A318F6B-DAF1-1B1D-AF79-6E1193988C9E}"/>
              </a:ext>
            </a:extLst>
          </p:cNvPr>
          <p:cNvPicPr>
            <a:picLocks noChangeAspect="1"/>
          </p:cNvPicPr>
          <p:nvPr/>
        </p:nvPicPr>
        <p:blipFill>
          <a:blip r:embed="rId4"/>
          <a:stretch>
            <a:fillRect/>
          </a:stretch>
        </p:blipFill>
        <p:spPr>
          <a:xfrm>
            <a:off x="6264998" y="3520314"/>
            <a:ext cx="5275750" cy="3110243"/>
          </a:xfrm>
          <a:prstGeom prst="rect">
            <a:avLst/>
          </a:prstGeom>
        </p:spPr>
      </p:pic>
      <p:pic>
        <p:nvPicPr>
          <p:cNvPr id="9" name="Grafik 8">
            <a:extLst>
              <a:ext uri="{FF2B5EF4-FFF2-40B4-BE49-F238E27FC236}">
                <a16:creationId xmlns:a16="http://schemas.microsoft.com/office/drawing/2014/main" id="{3A66AC4D-C41A-518A-746F-FF414881F376}"/>
              </a:ext>
            </a:extLst>
          </p:cNvPr>
          <p:cNvPicPr>
            <a:picLocks noChangeAspect="1"/>
          </p:cNvPicPr>
          <p:nvPr/>
        </p:nvPicPr>
        <p:blipFill>
          <a:blip r:embed="rId5"/>
          <a:stretch>
            <a:fillRect/>
          </a:stretch>
        </p:blipFill>
        <p:spPr>
          <a:xfrm>
            <a:off x="6000560" y="12543"/>
            <a:ext cx="5382504" cy="3107090"/>
          </a:xfrm>
          <a:prstGeom prst="rect">
            <a:avLst/>
          </a:prstGeom>
        </p:spPr>
      </p:pic>
    </p:spTree>
    <p:extLst>
      <p:ext uri="{BB962C8B-B14F-4D97-AF65-F5344CB8AC3E}">
        <p14:creationId xmlns:p14="http://schemas.microsoft.com/office/powerpoint/2010/main" val="3108085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6ECA89A-8224-6B3D-6145-AF427BD5A55C}"/>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DBF337ED-6078-BB90-2816-F46CD4EB590C}"/>
              </a:ext>
            </a:extLst>
          </p:cNvPr>
          <p:cNvPicPr>
            <a:picLocks noChangeAspect="1"/>
          </p:cNvPicPr>
          <p:nvPr/>
        </p:nvPicPr>
        <p:blipFill>
          <a:blip r:embed="rId2"/>
          <a:stretch>
            <a:fillRect/>
          </a:stretch>
        </p:blipFill>
        <p:spPr>
          <a:xfrm>
            <a:off x="-81481" y="114618"/>
            <a:ext cx="6889687" cy="2241774"/>
          </a:xfrm>
          <a:prstGeom prst="rect">
            <a:avLst/>
          </a:prstGeom>
        </p:spPr>
      </p:pic>
      <p:pic>
        <p:nvPicPr>
          <p:cNvPr id="5" name="Grafik 4">
            <a:extLst>
              <a:ext uri="{FF2B5EF4-FFF2-40B4-BE49-F238E27FC236}">
                <a16:creationId xmlns:a16="http://schemas.microsoft.com/office/drawing/2014/main" id="{DF3EC5F1-6BE1-645A-09AA-6E7C10F82A41}"/>
              </a:ext>
            </a:extLst>
          </p:cNvPr>
          <p:cNvPicPr>
            <a:picLocks noChangeAspect="1"/>
          </p:cNvPicPr>
          <p:nvPr/>
        </p:nvPicPr>
        <p:blipFill>
          <a:blip r:embed="rId3"/>
          <a:stretch>
            <a:fillRect/>
          </a:stretch>
        </p:blipFill>
        <p:spPr>
          <a:xfrm>
            <a:off x="0" y="2842788"/>
            <a:ext cx="7184258" cy="3869946"/>
          </a:xfrm>
          <a:prstGeom prst="rect">
            <a:avLst/>
          </a:prstGeom>
        </p:spPr>
      </p:pic>
    </p:spTree>
    <p:extLst>
      <p:ext uri="{BB962C8B-B14F-4D97-AF65-F5344CB8AC3E}">
        <p14:creationId xmlns:p14="http://schemas.microsoft.com/office/powerpoint/2010/main" val="2683716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B81F0AA-A8B2-01B2-3701-E3B1E4C4908A}"/>
            </a:ext>
          </a:extLst>
        </p:cNvPr>
        <p:cNvGrpSpPr/>
        <p:nvPr/>
      </p:nvGrpSpPr>
      <p:grpSpPr>
        <a:xfrm>
          <a:off x="0" y="0"/>
          <a:ext cx="0" cy="0"/>
          <a:chOff x="0" y="0"/>
          <a:chExt cx="0" cy="0"/>
        </a:xfrm>
      </p:grpSpPr>
      <p:pic>
        <p:nvPicPr>
          <p:cNvPr id="7" name="Grafik 6">
            <a:extLst>
              <a:ext uri="{FF2B5EF4-FFF2-40B4-BE49-F238E27FC236}">
                <a16:creationId xmlns:a16="http://schemas.microsoft.com/office/drawing/2014/main" id="{2D0E22DD-ACEC-F13E-BF06-7DBC4195DD67}"/>
              </a:ext>
            </a:extLst>
          </p:cNvPr>
          <p:cNvPicPr>
            <a:picLocks noChangeAspect="1"/>
          </p:cNvPicPr>
          <p:nvPr/>
        </p:nvPicPr>
        <p:blipFill>
          <a:blip r:embed="rId2"/>
          <a:stretch>
            <a:fillRect/>
          </a:stretch>
        </p:blipFill>
        <p:spPr>
          <a:xfrm>
            <a:off x="642305" y="3429000"/>
            <a:ext cx="5956068" cy="3429000"/>
          </a:xfrm>
          <a:prstGeom prst="rect">
            <a:avLst/>
          </a:prstGeom>
        </p:spPr>
      </p:pic>
      <p:pic>
        <p:nvPicPr>
          <p:cNvPr id="3" name="Grafik 2">
            <a:extLst>
              <a:ext uri="{FF2B5EF4-FFF2-40B4-BE49-F238E27FC236}">
                <a16:creationId xmlns:a16="http://schemas.microsoft.com/office/drawing/2014/main" id="{29B81DF5-02E7-1B4F-992B-5081A607E201}"/>
              </a:ext>
            </a:extLst>
          </p:cNvPr>
          <p:cNvPicPr>
            <a:picLocks noChangeAspect="1"/>
          </p:cNvPicPr>
          <p:nvPr/>
        </p:nvPicPr>
        <p:blipFill>
          <a:blip r:embed="rId3"/>
          <a:stretch>
            <a:fillRect/>
          </a:stretch>
        </p:blipFill>
        <p:spPr>
          <a:xfrm>
            <a:off x="-126750" y="-90392"/>
            <a:ext cx="6817260" cy="3713054"/>
          </a:xfrm>
          <a:prstGeom prst="rect">
            <a:avLst/>
          </a:prstGeom>
        </p:spPr>
      </p:pic>
      <p:pic>
        <p:nvPicPr>
          <p:cNvPr id="5" name="Grafik 4">
            <a:extLst>
              <a:ext uri="{FF2B5EF4-FFF2-40B4-BE49-F238E27FC236}">
                <a16:creationId xmlns:a16="http://schemas.microsoft.com/office/drawing/2014/main" id="{8F9ED1F7-2AC2-BAC7-5A45-5E8BBB19F81C}"/>
              </a:ext>
            </a:extLst>
          </p:cNvPr>
          <p:cNvPicPr>
            <a:picLocks noChangeAspect="1"/>
          </p:cNvPicPr>
          <p:nvPr/>
        </p:nvPicPr>
        <p:blipFill>
          <a:blip r:embed="rId4"/>
          <a:stretch>
            <a:fillRect/>
          </a:stretch>
        </p:blipFill>
        <p:spPr>
          <a:xfrm>
            <a:off x="6449852" y="2097669"/>
            <a:ext cx="5742148" cy="3142662"/>
          </a:xfrm>
          <a:prstGeom prst="rect">
            <a:avLst/>
          </a:prstGeom>
        </p:spPr>
      </p:pic>
    </p:spTree>
    <p:extLst>
      <p:ext uri="{BB962C8B-B14F-4D97-AF65-F5344CB8AC3E}">
        <p14:creationId xmlns:p14="http://schemas.microsoft.com/office/powerpoint/2010/main" val="245650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3F09B16-6E03-65F9-DD7A-F99E5B0518EB}"/>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AA21F61-204A-037F-AECD-FD7118847561}"/>
              </a:ext>
            </a:extLst>
          </p:cNvPr>
          <p:cNvPicPr>
            <a:picLocks noChangeAspect="1"/>
          </p:cNvPicPr>
          <p:nvPr/>
        </p:nvPicPr>
        <p:blipFill>
          <a:blip r:embed="rId2"/>
          <a:stretch>
            <a:fillRect/>
          </a:stretch>
        </p:blipFill>
        <p:spPr>
          <a:xfrm>
            <a:off x="90307" y="1402635"/>
            <a:ext cx="10764797" cy="3433932"/>
          </a:xfrm>
          <a:prstGeom prst="rect">
            <a:avLst/>
          </a:prstGeom>
        </p:spPr>
      </p:pic>
    </p:spTree>
    <p:extLst>
      <p:ext uri="{BB962C8B-B14F-4D97-AF65-F5344CB8AC3E}">
        <p14:creationId xmlns:p14="http://schemas.microsoft.com/office/powerpoint/2010/main" val="2249981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272993B9-232D-3D3E-F194-19EC65FBE180}"/>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1182DE8-C4FB-6177-79E7-1EECDFE3688A}"/>
              </a:ext>
            </a:extLst>
          </p:cNvPr>
          <p:cNvPicPr>
            <a:picLocks noChangeAspect="1"/>
          </p:cNvPicPr>
          <p:nvPr/>
        </p:nvPicPr>
        <p:blipFill>
          <a:blip r:embed="rId2"/>
          <a:stretch>
            <a:fillRect/>
          </a:stretch>
        </p:blipFill>
        <p:spPr>
          <a:xfrm>
            <a:off x="0" y="153907"/>
            <a:ext cx="5909883" cy="3090417"/>
          </a:xfrm>
          <a:prstGeom prst="rect">
            <a:avLst/>
          </a:prstGeom>
        </p:spPr>
      </p:pic>
      <p:pic>
        <p:nvPicPr>
          <p:cNvPr id="5" name="Grafik 4">
            <a:extLst>
              <a:ext uri="{FF2B5EF4-FFF2-40B4-BE49-F238E27FC236}">
                <a16:creationId xmlns:a16="http://schemas.microsoft.com/office/drawing/2014/main" id="{7ED8FA7C-7059-6F25-FC99-EFE354D47AB4}"/>
              </a:ext>
            </a:extLst>
          </p:cNvPr>
          <p:cNvPicPr>
            <a:picLocks noChangeAspect="1"/>
          </p:cNvPicPr>
          <p:nvPr/>
        </p:nvPicPr>
        <p:blipFill>
          <a:blip r:embed="rId3"/>
          <a:stretch>
            <a:fillRect/>
          </a:stretch>
        </p:blipFill>
        <p:spPr>
          <a:xfrm>
            <a:off x="5488073" y="226335"/>
            <a:ext cx="6568126" cy="3495121"/>
          </a:xfrm>
          <a:prstGeom prst="rect">
            <a:avLst/>
          </a:prstGeom>
        </p:spPr>
      </p:pic>
      <p:pic>
        <p:nvPicPr>
          <p:cNvPr id="7" name="Grafik 6">
            <a:extLst>
              <a:ext uri="{FF2B5EF4-FFF2-40B4-BE49-F238E27FC236}">
                <a16:creationId xmlns:a16="http://schemas.microsoft.com/office/drawing/2014/main" id="{8D77696B-39F2-3E52-DDB1-32F3FA270D32}"/>
              </a:ext>
            </a:extLst>
          </p:cNvPr>
          <p:cNvPicPr>
            <a:picLocks noChangeAspect="1"/>
          </p:cNvPicPr>
          <p:nvPr/>
        </p:nvPicPr>
        <p:blipFill>
          <a:blip r:embed="rId4"/>
          <a:stretch>
            <a:fillRect/>
          </a:stretch>
        </p:blipFill>
        <p:spPr>
          <a:xfrm>
            <a:off x="3361853" y="3202665"/>
            <a:ext cx="5762009" cy="3429000"/>
          </a:xfrm>
          <a:prstGeom prst="rect">
            <a:avLst/>
          </a:prstGeom>
        </p:spPr>
      </p:pic>
    </p:spTree>
    <p:extLst>
      <p:ext uri="{BB962C8B-B14F-4D97-AF65-F5344CB8AC3E}">
        <p14:creationId xmlns:p14="http://schemas.microsoft.com/office/powerpoint/2010/main" val="2262856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1049C2A-6A2F-04CF-EC26-9735FE8C34D5}"/>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3717C9F-C761-0F96-7B04-6D7D527A8256}"/>
              </a:ext>
            </a:extLst>
          </p:cNvPr>
          <p:cNvPicPr>
            <a:picLocks noChangeAspect="1"/>
          </p:cNvPicPr>
          <p:nvPr/>
        </p:nvPicPr>
        <p:blipFill>
          <a:blip r:embed="rId2"/>
          <a:stretch>
            <a:fillRect/>
          </a:stretch>
        </p:blipFill>
        <p:spPr>
          <a:xfrm>
            <a:off x="0" y="0"/>
            <a:ext cx="5658486" cy="3429000"/>
          </a:xfrm>
          <a:prstGeom prst="rect">
            <a:avLst/>
          </a:prstGeom>
        </p:spPr>
      </p:pic>
      <p:pic>
        <p:nvPicPr>
          <p:cNvPr id="5" name="Grafik 4">
            <a:extLst>
              <a:ext uri="{FF2B5EF4-FFF2-40B4-BE49-F238E27FC236}">
                <a16:creationId xmlns:a16="http://schemas.microsoft.com/office/drawing/2014/main" id="{892E4B4C-A43F-C767-AC27-F38B8A117D34}"/>
              </a:ext>
            </a:extLst>
          </p:cNvPr>
          <p:cNvPicPr>
            <a:picLocks noChangeAspect="1"/>
          </p:cNvPicPr>
          <p:nvPr/>
        </p:nvPicPr>
        <p:blipFill>
          <a:blip r:embed="rId3"/>
          <a:srcRect t="5416"/>
          <a:stretch>
            <a:fillRect/>
          </a:stretch>
        </p:blipFill>
        <p:spPr>
          <a:xfrm>
            <a:off x="99374" y="3365625"/>
            <a:ext cx="5759110" cy="3331027"/>
          </a:xfrm>
          <a:prstGeom prst="rect">
            <a:avLst/>
          </a:prstGeom>
        </p:spPr>
      </p:pic>
      <p:pic>
        <p:nvPicPr>
          <p:cNvPr id="7" name="Grafik 6">
            <a:extLst>
              <a:ext uri="{FF2B5EF4-FFF2-40B4-BE49-F238E27FC236}">
                <a16:creationId xmlns:a16="http://schemas.microsoft.com/office/drawing/2014/main" id="{74AD9EF9-6F41-90C7-3CEB-A52A7684491B}"/>
              </a:ext>
            </a:extLst>
          </p:cNvPr>
          <p:cNvPicPr>
            <a:picLocks noChangeAspect="1"/>
          </p:cNvPicPr>
          <p:nvPr/>
        </p:nvPicPr>
        <p:blipFill>
          <a:blip r:embed="rId4"/>
          <a:stretch>
            <a:fillRect/>
          </a:stretch>
        </p:blipFill>
        <p:spPr>
          <a:xfrm>
            <a:off x="5757860" y="615637"/>
            <a:ext cx="5704441" cy="3616858"/>
          </a:xfrm>
          <a:prstGeom prst="rect">
            <a:avLst/>
          </a:prstGeom>
        </p:spPr>
      </p:pic>
      <p:cxnSp>
        <p:nvCxnSpPr>
          <p:cNvPr id="9" name="Gerade Verbindung mit Pfeil 8">
            <a:extLst>
              <a:ext uri="{FF2B5EF4-FFF2-40B4-BE49-F238E27FC236}">
                <a16:creationId xmlns:a16="http://schemas.microsoft.com/office/drawing/2014/main" id="{F57E6FB4-127E-E125-1051-F80EDC517D20}"/>
              </a:ext>
            </a:extLst>
          </p:cNvPr>
          <p:cNvCxnSpPr>
            <a:cxnSpLocks/>
          </p:cNvCxnSpPr>
          <p:nvPr/>
        </p:nvCxnSpPr>
        <p:spPr>
          <a:xfrm>
            <a:off x="313237" y="2043494"/>
            <a:ext cx="131275" cy="301933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6894E7F-CB6E-AFD5-3F7A-010F2B0D96D7}"/>
              </a:ext>
            </a:extLst>
          </p:cNvPr>
          <p:cNvCxnSpPr>
            <a:cxnSpLocks/>
          </p:cNvCxnSpPr>
          <p:nvPr/>
        </p:nvCxnSpPr>
        <p:spPr>
          <a:xfrm flipV="1">
            <a:off x="4938324" y="3365625"/>
            <a:ext cx="2218099" cy="25168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52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25327303-78DA-8680-453C-9246108D1FB0}"/>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2F96D86-DADD-209D-FBFB-ED43CE7AF77E}"/>
              </a:ext>
            </a:extLst>
          </p:cNvPr>
          <p:cNvPicPr>
            <a:picLocks noChangeAspect="1"/>
          </p:cNvPicPr>
          <p:nvPr/>
        </p:nvPicPr>
        <p:blipFill>
          <a:blip r:embed="rId2"/>
          <a:stretch>
            <a:fillRect/>
          </a:stretch>
        </p:blipFill>
        <p:spPr>
          <a:xfrm>
            <a:off x="153909" y="120335"/>
            <a:ext cx="7125077" cy="3518007"/>
          </a:xfrm>
          <a:prstGeom prst="rect">
            <a:avLst/>
          </a:prstGeom>
        </p:spPr>
      </p:pic>
      <p:pic>
        <p:nvPicPr>
          <p:cNvPr id="5" name="Grafik 4">
            <a:extLst>
              <a:ext uri="{FF2B5EF4-FFF2-40B4-BE49-F238E27FC236}">
                <a16:creationId xmlns:a16="http://schemas.microsoft.com/office/drawing/2014/main" id="{AB2DC7BA-82F3-57A4-5C92-5EBA75D784EE}"/>
              </a:ext>
            </a:extLst>
          </p:cNvPr>
          <p:cNvPicPr>
            <a:picLocks noChangeAspect="1"/>
          </p:cNvPicPr>
          <p:nvPr/>
        </p:nvPicPr>
        <p:blipFill>
          <a:blip r:embed="rId3"/>
          <a:stretch>
            <a:fillRect/>
          </a:stretch>
        </p:blipFill>
        <p:spPr>
          <a:xfrm>
            <a:off x="154663" y="3660648"/>
            <a:ext cx="5539967" cy="3197352"/>
          </a:xfrm>
          <a:prstGeom prst="rect">
            <a:avLst/>
          </a:prstGeom>
        </p:spPr>
      </p:pic>
      <p:pic>
        <p:nvPicPr>
          <p:cNvPr id="7" name="Grafik 6">
            <a:extLst>
              <a:ext uri="{FF2B5EF4-FFF2-40B4-BE49-F238E27FC236}">
                <a16:creationId xmlns:a16="http://schemas.microsoft.com/office/drawing/2014/main" id="{CD1AFB85-6605-20B9-AF00-9CD51885D2F8}"/>
              </a:ext>
            </a:extLst>
          </p:cNvPr>
          <p:cNvPicPr>
            <a:picLocks noChangeAspect="1"/>
          </p:cNvPicPr>
          <p:nvPr/>
        </p:nvPicPr>
        <p:blipFill>
          <a:blip r:embed="rId4"/>
          <a:stretch>
            <a:fillRect/>
          </a:stretch>
        </p:blipFill>
        <p:spPr>
          <a:xfrm>
            <a:off x="5377759" y="3503329"/>
            <a:ext cx="6497370" cy="3354671"/>
          </a:xfrm>
          <a:prstGeom prst="rect">
            <a:avLst/>
          </a:prstGeom>
        </p:spPr>
      </p:pic>
    </p:spTree>
    <p:extLst>
      <p:ext uri="{BB962C8B-B14F-4D97-AF65-F5344CB8AC3E}">
        <p14:creationId xmlns:p14="http://schemas.microsoft.com/office/powerpoint/2010/main" val="3455672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96C225C-FA68-F896-4C88-96E08018E9BA}"/>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89AF33E-3AB5-90BA-023C-AF7710EE60BF}"/>
              </a:ext>
            </a:extLst>
          </p:cNvPr>
          <p:cNvPicPr>
            <a:picLocks noChangeAspect="1"/>
          </p:cNvPicPr>
          <p:nvPr/>
        </p:nvPicPr>
        <p:blipFill>
          <a:blip r:embed="rId2"/>
          <a:stretch>
            <a:fillRect/>
          </a:stretch>
        </p:blipFill>
        <p:spPr>
          <a:xfrm>
            <a:off x="176600" y="3204927"/>
            <a:ext cx="5901119" cy="3653074"/>
          </a:xfrm>
          <a:prstGeom prst="rect">
            <a:avLst/>
          </a:prstGeom>
        </p:spPr>
      </p:pic>
      <p:pic>
        <p:nvPicPr>
          <p:cNvPr id="5" name="Grafik 4">
            <a:extLst>
              <a:ext uri="{FF2B5EF4-FFF2-40B4-BE49-F238E27FC236}">
                <a16:creationId xmlns:a16="http://schemas.microsoft.com/office/drawing/2014/main" id="{A2FCB04C-D6D6-3269-FCAE-0E452EECA4DC}"/>
              </a:ext>
            </a:extLst>
          </p:cNvPr>
          <p:cNvPicPr>
            <a:picLocks noChangeAspect="1"/>
          </p:cNvPicPr>
          <p:nvPr/>
        </p:nvPicPr>
        <p:blipFill>
          <a:blip r:embed="rId3"/>
          <a:stretch>
            <a:fillRect/>
          </a:stretch>
        </p:blipFill>
        <p:spPr>
          <a:xfrm>
            <a:off x="81871" y="0"/>
            <a:ext cx="6014129" cy="3429000"/>
          </a:xfrm>
          <a:prstGeom prst="rect">
            <a:avLst/>
          </a:prstGeom>
        </p:spPr>
      </p:pic>
      <p:pic>
        <p:nvPicPr>
          <p:cNvPr id="7" name="Grafik 6">
            <a:extLst>
              <a:ext uri="{FF2B5EF4-FFF2-40B4-BE49-F238E27FC236}">
                <a16:creationId xmlns:a16="http://schemas.microsoft.com/office/drawing/2014/main" id="{02E36470-45DB-550D-AE91-14262DB96F17}"/>
              </a:ext>
            </a:extLst>
          </p:cNvPr>
          <p:cNvPicPr>
            <a:picLocks noChangeAspect="1"/>
          </p:cNvPicPr>
          <p:nvPr/>
        </p:nvPicPr>
        <p:blipFill>
          <a:blip r:embed="rId4"/>
          <a:stretch>
            <a:fillRect/>
          </a:stretch>
        </p:blipFill>
        <p:spPr>
          <a:xfrm>
            <a:off x="5135450" y="63375"/>
            <a:ext cx="4843342" cy="3665232"/>
          </a:xfrm>
          <a:prstGeom prst="rect">
            <a:avLst/>
          </a:prstGeom>
        </p:spPr>
      </p:pic>
      <p:pic>
        <p:nvPicPr>
          <p:cNvPr id="9" name="Grafik 8">
            <a:extLst>
              <a:ext uri="{FF2B5EF4-FFF2-40B4-BE49-F238E27FC236}">
                <a16:creationId xmlns:a16="http://schemas.microsoft.com/office/drawing/2014/main" id="{B7714417-FC3D-1A81-13EE-8F12112F3FCB}"/>
              </a:ext>
            </a:extLst>
          </p:cNvPr>
          <p:cNvPicPr>
            <a:picLocks noChangeAspect="1"/>
          </p:cNvPicPr>
          <p:nvPr/>
        </p:nvPicPr>
        <p:blipFill>
          <a:blip r:embed="rId5"/>
          <a:stretch>
            <a:fillRect/>
          </a:stretch>
        </p:blipFill>
        <p:spPr>
          <a:xfrm>
            <a:off x="5253145" y="3633546"/>
            <a:ext cx="6633173" cy="3019909"/>
          </a:xfrm>
          <a:prstGeom prst="rect">
            <a:avLst/>
          </a:prstGeom>
        </p:spPr>
      </p:pic>
      <p:pic>
        <p:nvPicPr>
          <p:cNvPr id="11" name="Grafik 10">
            <a:extLst>
              <a:ext uri="{FF2B5EF4-FFF2-40B4-BE49-F238E27FC236}">
                <a16:creationId xmlns:a16="http://schemas.microsoft.com/office/drawing/2014/main" id="{894ECB89-1A92-7F8F-B866-BA60A80C1730}"/>
              </a:ext>
            </a:extLst>
          </p:cNvPr>
          <p:cNvPicPr>
            <a:picLocks noChangeAspect="1"/>
          </p:cNvPicPr>
          <p:nvPr/>
        </p:nvPicPr>
        <p:blipFill>
          <a:blip r:embed="rId6"/>
          <a:stretch>
            <a:fillRect/>
          </a:stretch>
        </p:blipFill>
        <p:spPr>
          <a:xfrm>
            <a:off x="7669282" y="708698"/>
            <a:ext cx="4217036" cy="2467069"/>
          </a:xfrm>
          <a:prstGeom prst="rect">
            <a:avLst/>
          </a:prstGeom>
        </p:spPr>
      </p:pic>
      <p:cxnSp>
        <p:nvCxnSpPr>
          <p:cNvPr id="12" name="Gerade Verbindung mit Pfeil 11">
            <a:extLst>
              <a:ext uri="{FF2B5EF4-FFF2-40B4-BE49-F238E27FC236}">
                <a16:creationId xmlns:a16="http://schemas.microsoft.com/office/drawing/2014/main" id="{F73333FB-6708-AFB1-1449-816F6DBC335B}"/>
              </a:ext>
            </a:extLst>
          </p:cNvPr>
          <p:cNvCxnSpPr>
            <a:cxnSpLocks/>
          </p:cNvCxnSpPr>
          <p:nvPr/>
        </p:nvCxnSpPr>
        <p:spPr>
          <a:xfrm>
            <a:off x="7849624" y="2676720"/>
            <a:ext cx="131275" cy="3019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53C29195-F8A6-4E85-DDA2-DD837CBA8446}"/>
              </a:ext>
            </a:extLst>
          </p:cNvPr>
          <p:cNvCxnSpPr>
            <a:cxnSpLocks/>
          </p:cNvCxnSpPr>
          <p:nvPr/>
        </p:nvCxnSpPr>
        <p:spPr>
          <a:xfrm flipV="1">
            <a:off x="8161241" y="5031464"/>
            <a:ext cx="773421" cy="7899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8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C6B1BF2-73FF-9BEA-3B7C-F06A6DA888B8}"/>
            </a:ext>
          </a:extLst>
        </p:cNvPr>
        <p:cNvGrpSpPr/>
        <p:nvPr/>
      </p:nvGrpSpPr>
      <p:grpSpPr>
        <a:xfrm>
          <a:off x="0" y="0"/>
          <a:ext cx="0" cy="0"/>
          <a:chOff x="0" y="0"/>
          <a:chExt cx="0" cy="0"/>
        </a:xfrm>
      </p:grpSpPr>
      <p:pic>
        <p:nvPicPr>
          <p:cNvPr id="4" name="Grafik 3">
            <a:extLst>
              <a:ext uri="{FF2B5EF4-FFF2-40B4-BE49-F238E27FC236}">
                <a16:creationId xmlns:a16="http://schemas.microsoft.com/office/drawing/2014/main" id="{C7F11B3B-46B8-305D-85C4-D250C71327CC}"/>
              </a:ext>
            </a:extLst>
          </p:cNvPr>
          <p:cNvPicPr>
            <a:picLocks noChangeAspect="1"/>
          </p:cNvPicPr>
          <p:nvPr/>
        </p:nvPicPr>
        <p:blipFill>
          <a:blip r:embed="rId2"/>
          <a:stretch>
            <a:fillRect/>
          </a:stretch>
        </p:blipFill>
        <p:spPr>
          <a:xfrm>
            <a:off x="175685" y="156791"/>
            <a:ext cx="8961851" cy="6310683"/>
          </a:xfrm>
          <a:prstGeom prst="rect">
            <a:avLst/>
          </a:prstGeom>
        </p:spPr>
      </p:pic>
    </p:spTree>
    <p:extLst>
      <p:ext uri="{BB962C8B-B14F-4D97-AF65-F5344CB8AC3E}">
        <p14:creationId xmlns:p14="http://schemas.microsoft.com/office/powerpoint/2010/main" val="3887179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9A1F7A5-5D09-A6F2-AC95-FDD21586DB1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0056BD2-374A-650B-28DB-48C3683D8AC3}"/>
              </a:ext>
            </a:extLst>
          </p:cNvPr>
          <p:cNvPicPr>
            <a:picLocks noChangeAspect="1"/>
          </p:cNvPicPr>
          <p:nvPr/>
        </p:nvPicPr>
        <p:blipFill>
          <a:blip r:embed="rId2"/>
          <a:stretch>
            <a:fillRect/>
          </a:stretch>
        </p:blipFill>
        <p:spPr>
          <a:xfrm>
            <a:off x="611038" y="309432"/>
            <a:ext cx="6477826" cy="5816114"/>
          </a:xfrm>
          <a:prstGeom prst="rect">
            <a:avLst/>
          </a:prstGeom>
        </p:spPr>
      </p:pic>
    </p:spTree>
    <p:extLst>
      <p:ext uri="{BB962C8B-B14F-4D97-AF65-F5344CB8AC3E}">
        <p14:creationId xmlns:p14="http://schemas.microsoft.com/office/powerpoint/2010/main" val="675841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72C1FD2-C006-FD21-15BB-8599A63AA8B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0E0B463-8D94-A14F-3257-1D6854A77DC8}"/>
              </a:ext>
            </a:extLst>
          </p:cNvPr>
          <p:cNvPicPr>
            <a:picLocks noChangeAspect="1"/>
          </p:cNvPicPr>
          <p:nvPr/>
        </p:nvPicPr>
        <p:blipFill>
          <a:blip r:embed="rId2"/>
          <a:stretch>
            <a:fillRect/>
          </a:stretch>
        </p:blipFill>
        <p:spPr>
          <a:xfrm>
            <a:off x="0" y="139161"/>
            <a:ext cx="6096000" cy="3289839"/>
          </a:xfrm>
          <a:prstGeom prst="rect">
            <a:avLst/>
          </a:prstGeom>
        </p:spPr>
      </p:pic>
      <p:pic>
        <p:nvPicPr>
          <p:cNvPr id="5" name="Grafik 4">
            <a:extLst>
              <a:ext uri="{FF2B5EF4-FFF2-40B4-BE49-F238E27FC236}">
                <a16:creationId xmlns:a16="http://schemas.microsoft.com/office/drawing/2014/main" id="{AB897719-1102-361F-B716-3047EB2B9209}"/>
              </a:ext>
            </a:extLst>
          </p:cNvPr>
          <p:cNvPicPr>
            <a:picLocks noChangeAspect="1"/>
          </p:cNvPicPr>
          <p:nvPr/>
        </p:nvPicPr>
        <p:blipFill>
          <a:blip r:embed="rId3"/>
          <a:stretch>
            <a:fillRect/>
          </a:stretch>
        </p:blipFill>
        <p:spPr>
          <a:xfrm>
            <a:off x="5975287" y="116855"/>
            <a:ext cx="5963216" cy="3334449"/>
          </a:xfrm>
          <a:prstGeom prst="rect">
            <a:avLst/>
          </a:prstGeom>
        </p:spPr>
      </p:pic>
      <p:pic>
        <p:nvPicPr>
          <p:cNvPr id="7" name="Grafik 6">
            <a:extLst>
              <a:ext uri="{FF2B5EF4-FFF2-40B4-BE49-F238E27FC236}">
                <a16:creationId xmlns:a16="http://schemas.microsoft.com/office/drawing/2014/main" id="{5C94EE2D-3B28-B646-7652-E5A0836EC9EB}"/>
              </a:ext>
            </a:extLst>
          </p:cNvPr>
          <p:cNvPicPr>
            <a:picLocks noChangeAspect="1"/>
          </p:cNvPicPr>
          <p:nvPr/>
        </p:nvPicPr>
        <p:blipFill>
          <a:blip r:embed="rId4"/>
          <a:stretch>
            <a:fillRect/>
          </a:stretch>
        </p:blipFill>
        <p:spPr>
          <a:xfrm>
            <a:off x="0" y="3503086"/>
            <a:ext cx="5963216" cy="3327152"/>
          </a:xfrm>
          <a:prstGeom prst="rect">
            <a:avLst/>
          </a:prstGeom>
        </p:spPr>
      </p:pic>
      <p:pic>
        <p:nvPicPr>
          <p:cNvPr id="9" name="Grafik 8">
            <a:extLst>
              <a:ext uri="{FF2B5EF4-FFF2-40B4-BE49-F238E27FC236}">
                <a16:creationId xmlns:a16="http://schemas.microsoft.com/office/drawing/2014/main" id="{D14FBB6C-9D2E-8B64-7C53-86357BAF4D24}"/>
              </a:ext>
            </a:extLst>
          </p:cNvPr>
          <p:cNvPicPr>
            <a:picLocks noChangeAspect="1"/>
          </p:cNvPicPr>
          <p:nvPr/>
        </p:nvPicPr>
        <p:blipFill>
          <a:blip r:embed="rId5"/>
          <a:stretch>
            <a:fillRect/>
          </a:stretch>
        </p:blipFill>
        <p:spPr>
          <a:xfrm>
            <a:off x="5963216" y="3354914"/>
            <a:ext cx="6301636" cy="3569739"/>
          </a:xfrm>
          <a:prstGeom prst="rect">
            <a:avLst/>
          </a:prstGeom>
        </p:spPr>
      </p:pic>
      <p:cxnSp>
        <p:nvCxnSpPr>
          <p:cNvPr id="10" name="Gerade Verbindung mit Pfeil 9">
            <a:extLst>
              <a:ext uri="{FF2B5EF4-FFF2-40B4-BE49-F238E27FC236}">
                <a16:creationId xmlns:a16="http://schemas.microsoft.com/office/drawing/2014/main" id="{33F0DC98-483A-0352-5817-6345C4F058E5}"/>
              </a:ext>
            </a:extLst>
          </p:cNvPr>
          <p:cNvCxnSpPr>
            <a:cxnSpLocks/>
          </p:cNvCxnSpPr>
          <p:nvPr/>
        </p:nvCxnSpPr>
        <p:spPr>
          <a:xfrm>
            <a:off x="3123445" y="139161"/>
            <a:ext cx="54954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2BFECC29-B600-B09C-6F0E-0E1962E42336}"/>
              </a:ext>
            </a:extLst>
          </p:cNvPr>
          <p:cNvCxnSpPr>
            <a:cxnSpLocks/>
          </p:cNvCxnSpPr>
          <p:nvPr/>
        </p:nvCxnSpPr>
        <p:spPr>
          <a:xfrm>
            <a:off x="3013294" y="3867680"/>
            <a:ext cx="54954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32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A250F50-CB6F-B620-F695-5AA8FEF4AC1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DE021880-B936-428C-3D16-BBA00465DA2C}"/>
              </a:ext>
            </a:extLst>
          </p:cNvPr>
          <p:cNvPicPr>
            <a:picLocks noChangeAspect="1"/>
          </p:cNvPicPr>
          <p:nvPr/>
        </p:nvPicPr>
        <p:blipFill>
          <a:blip r:embed="rId2"/>
          <a:stretch>
            <a:fillRect/>
          </a:stretch>
        </p:blipFill>
        <p:spPr>
          <a:xfrm>
            <a:off x="5972269" y="3429000"/>
            <a:ext cx="6219731" cy="3353024"/>
          </a:xfrm>
          <a:prstGeom prst="rect">
            <a:avLst/>
          </a:prstGeom>
        </p:spPr>
      </p:pic>
      <p:pic>
        <p:nvPicPr>
          <p:cNvPr id="5" name="Grafik 4">
            <a:extLst>
              <a:ext uri="{FF2B5EF4-FFF2-40B4-BE49-F238E27FC236}">
                <a16:creationId xmlns:a16="http://schemas.microsoft.com/office/drawing/2014/main" id="{D11F26A5-47F8-942F-21A1-244FA1C9CB7C}"/>
              </a:ext>
            </a:extLst>
          </p:cNvPr>
          <p:cNvPicPr>
            <a:picLocks noChangeAspect="1"/>
          </p:cNvPicPr>
          <p:nvPr/>
        </p:nvPicPr>
        <p:blipFill>
          <a:blip r:embed="rId3"/>
          <a:stretch>
            <a:fillRect/>
          </a:stretch>
        </p:blipFill>
        <p:spPr>
          <a:xfrm>
            <a:off x="307817" y="0"/>
            <a:ext cx="6497370" cy="3554391"/>
          </a:xfrm>
          <a:prstGeom prst="rect">
            <a:avLst/>
          </a:prstGeom>
        </p:spPr>
      </p:pic>
    </p:spTree>
    <p:extLst>
      <p:ext uri="{BB962C8B-B14F-4D97-AF65-F5344CB8AC3E}">
        <p14:creationId xmlns:p14="http://schemas.microsoft.com/office/powerpoint/2010/main" val="142848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071F502-3A1C-C97F-FBEA-B39AFC949C4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F5F1F70D-855C-8ACB-69AE-08635650958C}"/>
              </a:ext>
            </a:extLst>
          </p:cNvPr>
          <p:cNvPicPr>
            <a:picLocks noChangeAspect="1"/>
          </p:cNvPicPr>
          <p:nvPr/>
        </p:nvPicPr>
        <p:blipFill>
          <a:blip r:embed="rId2"/>
          <a:stretch>
            <a:fillRect/>
          </a:stretch>
        </p:blipFill>
        <p:spPr>
          <a:xfrm>
            <a:off x="0" y="158075"/>
            <a:ext cx="6690768" cy="3590060"/>
          </a:xfrm>
          <a:prstGeom prst="rect">
            <a:avLst/>
          </a:prstGeom>
        </p:spPr>
      </p:pic>
      <p:pic>
        <p:nvPicPr>
          <p:cNvPr id="5" name="Grafik 4">
            <a:extLst>
              <a:ext uri="{FF2B5EF4-FFF2-40B4-BE49-F238E27FC236}">
                <a16:creationId xmlns:a16="http://schemas.microsoft.com/office/drawing/2014/main" id="{D1802A49-583D-91CD-F991-5CAA6FD07054}"/>
              </a:ext>
            </a:extLst>
          </p:cNvPr>
          <p:cNvPicPr>
            <a:picLocks noChangeAspect="1"/>
          </p:cNvPicPr>
          <p:nvPr/>
        </p:nvPicPr>
        <p:blipFill>
          <a:blip r:embed="rId3"/>
          <a:stretch>
            <a:fillRect/>
          </a:stretch>
        </p:blipFill>
        <p:spPr>
          <a:xfrm>
            <a:off x="5762760" y="3248476"/>
            <a:ext cx="6429239" cy="3482871"/>
          </a:xfrm>
          <a:prstGeom prst="rect">
            <a:avLst/>
          </a:prstGeom>
        </p:spPr>
      </p:pic>
    </p:spTree>
    <p:extLst>
      <p:ext uri="{BB962C8B-B14F-4D97-AF65-F5344CB8AC3E}">
        <p14:creationId xmlns:p14="http://schemas.microsoft.com/office/powerpoint/2010/main" val="4032663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9779EE9-4E24-1198-EF4C-4169E9F0445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25B0F88-83B8-3728-EDD2-307E56BD7024}"/>
              </a:ext>
            </a:extLst>
          </p:cNvPr>
          <p:cNvPicPr>
            <a:picLocks noChangeAspect="1"/>
          </p:cNvPicPr>
          <p:nvPr/>
        </p:nvPicPr>
        <p:blipFill>
          <a:blip r:embed="rId2"/>
          <a:stretch>
            <a:fillRect/>
          </a:stretch>
        </p:blipFill>
        <p:spPr>
          <a:xfrm>
            <a:off x="-169767" y="0"/>
            <a:ext cx="8747185" cy="6858000"/>
          </a:xfrm>
          <a:prstGeom prst="rect">
            <a:avLst/>
          </a:prstGeom>
        </p:spPr>
      </p:pic>
      <p:pic>
        <p:nvPicPr>
          <p:cNvPr id="5" name="Grafik 4">
            <a:extLst>
              <a:ext uri="{FF2B5EF4-FFF2-40B4-BE49-F238E27FC236}">
                <a16:creationId xmlns:a16="http://schemas.microsoft.com/office/drawing/2014/main" id="{9B9E6D8C-D7FE-1167-C547-4051F0007129}"/>
              </a:ext>
            </a:extLst>
          </p:cNvPr>
          <p:cNvPicPr>
            <a:picLocks noChangeAspect="1"/>
          </p:cNvPicPr>
          <p:nvPr/>
        </p:nvPicPr>
        <p:blipFill>
          <a:blip r:embed="rId3"/>
          <a:stretch>
            <a:fillRect/>
          </a:stretch>
        </p:blipFill>
        <p:spPr>
          <a:xfrm>
            <a:off x="4203825" y="968720"/>
            <a:ext cx="3719441" cy="5110681"/>
          </a:xfrm>
          <a:prstGeom prst="rect">
            <a:avLst/>
          </a:prstGeom>
        </p:spPr>
      </p:pic>
      <p:pic>
        <p:nvPicPr>
          <p:cNvPr id="7" name="Grafik 6">
            <a:extLst>
              <a:ext uri="{FF2B5EF4-FFF2-40B4-BE49-F238E27FC236}">
                <a16:creationId xmlns:a16="http://schemas.microsoft.com/office/drawing/2014/main" id="{5E716565-42B0-3593-2963-F5772615DB65}"/>
              </a:ext>
            </a:extLst>
          </p:cNvPr>
          <p:cNvPicPr>
            <a:picLocks noChangeAspect="1"/>
          </p:cNvPicPr>
          <p:nvPr/>
        </p:nvPicPr>
        <p:blipFill>
          <a:blip r:embed="rId4"/>
          <a:stretch>
            <a:fillRect/>
          </a:stretch>
        </p:blipFill>
        <p:spPr>
          <a:xfrm>
            <a:off x="7781224" y="1208637"/>
            <a:ext cx="3491329" cy="4440725"/>
          </a:xfrm>
          <a:prstGeom prst="rect">
            <a:avLst/>
          </a:prstGeom>
        </p:spPr>
      </p:pic>
    </p:spTree>
    <p:extLst>
      <p:ext uri="{BB962C8B-B14F-4D97-AF65-F5344CB8AC3E}">
        <p14:creationId xmlns:p14="http://schemas.microsoft.com/office/powerpoint/2010/main" val="1521015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1162219-56B6-35A7-3658-76163C7EF768}"/>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FAC8BF4-0EDC-0A6A-121B-C6B1B9254ADF}"/>
              </a:ext>
            </a:extLst>
          </p:cNvPr>
          <p:cNvPicPr>
            <a:picLocks noChangeAspect="1"/>
          </p:cNvPicPr>
          <p:nvPr/>
        </p:nvPicPr>
        <p:blipFill>
          <a:blip r:embed="rId2"/>
          <a:stretch>
            <a:fillRect/>
          </a:stretch>
        </p:blipFill>
        <p:spPr>
          <a:xfrm>
            <a:off x="0" y="96468"/>
            <a:ext cx="7623748" cy="4167714"/>
          </a:xfrm>
          <a:prstGeom prst="rect">
            <a:avLst/>
          </a:prstGeom>
        </p:spPr>
      </p:pic>
      <p:pic>
        <p:nvPicPr>
          <p:cNvPr id="7" name="Grafik 6">
            <a:extLst>
              <a:ext uri="{FF2B5EF4-FFF2-40B4-BE49-F238E27FC236}">
                <a16:creationId xmlns:a16="http://schemas.microsoft.com/office/drawing/2014/main" id="{94FCD73B-FBE3-3684-F2BA-E2BCAF2E58AA}"/>
              </a:ext>
            </a:extLst>
          </p:cNvPr>
          <p:cNvPicPr>
            <a:picLocks noChangeAspect="1"/>
          </p:cNvPicPr>
          <p:nvPr/>
        </p:nvPicPr>
        <p:blipFill>
          <a:blip r:embed="rId3"/>
          <a:stretch>
            <a:fillRect/>
          </a:stretch>
        </p:blipFill>
        <p:spPr>
          <a:xfrm>
            <a:off x="7623748" y="579421"/>
            <a:ext cx="4300519" cy="2467069"/>
          </a:xfrm>
          <a:prstGeom prst="rect">
            <a:avLst/>
          </a:prstGeom>
        </p:spPr>
      </p:pic>
      <p:pic>
        <p:nvPicPr>
          <p:cNvPr id="9" name="Grafik 8">
            <a:extLst>
              <a:ext uri="{FF2B5EF4-FFF2-40B4-BE49-F238E27FC236}">
                <a16:creationId xmlns:a16="http://schemas.microsoft.com/office/drawing/2014/main" id="{BFF4FA03-E15B-D949-4557-5E878928D8ED}"/>
              </a:ext>
            </a:extLst>
          </p:cNvPr>
          <p:cNvPicPr>
            <a:picLocks noChangeAspect="1"/>
          </p:cNvPicPr>
          <p:nvPr/>
        </p:nvPicPr>
        <p:blipFill>
          <a:blip r:embed="rId4"/>
          <a:stretch>
            <a:fillRect/>
          </a:stretch>
        </p:blipFill>
        <p:spPr>
          <a:xfrm>
            <a:off x="388437" y="3983371"/>
            <a:ext cx="5840347" cy="2631619"/>
          </a:xfrm>
          <a:prstGeom prst="rect">
            <a:avLst/>
          </a:prstGeom>
        </p:spPr>
      </p:pic>
    </p:spTree>
    <p:extLst>
      <p:ext uri="{BB962C8B-B14F-4D97-AF65-F5344CB8AC3E}">
        <p14:creationId xmlns:p14="http://schemas.microsoft.com/office/powerpoint/2010/main" val="707550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6A4D564-6F33-2D19-7972-7F1E93235D50}"/>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F29295BB-604B-EEBB-72E1-025E88944908}"/>
              </a:ext>
            </a:extLst>
          </p:cNvPr>
          <p:cNvPicPr>
            <a:picLocks noChangeAspect="1"/>
          </p:cNvPicPr>
          <p:nvPr/>
        </p:nvPicPr>
        <p:blipFill>
          <a:blip r:embed="rId2"/>
          <a:stretch>
            <a:fillRect/>
          </a:stretch>
        </p:blipFill>
        <p:spPr>
          <a:xfrm>
            <a:off x="0" y="113586"/>
            <a:ext cx="4137633" cy="2041140"/>
          </a:xfrm>
          <a:prstGeom prst="rect">
            <a:avLst/>
          </a:prstGeom>
        </p:spPr>
      </p:pic>
      <p:pic>
        <p:nvPicPr>
          <p:cNvPr id="7" name="Grafik 6">
            <a:extLst>
              <a:ext uri="{FF2B5EF4-FFF2-40B4-BE49-F238E27FC236}">
                <a16:creationId xmlns:a16="http://schemas.microsoft.com/office/drawing/2014/main" id="{FB60E28F-1FE4-C9F3-36F4-83CF315CFA0F}"/>
              </a:ext>
            </a:extLst>
          </p:cNvPr>
          <p:cNvPicPr>
            <a:picLocks noChangeAspect="1"/>
          </p:cNvPicPr>
          <p:nvPr/>
        </p:nvPicPr>
        <p:blipFill>
          <a:blip r:embed="rId3"/>
          <a:stretch>
            <a:fillRect/>
          </a:stretch>
        </p:blipFill>
        <p:spPr>
          <a:xfrm>
            <a:off x="-66137" y="2033880"/>
            <a:ext cx="4982169" cy="4710534"/>
          </a:xfrm>
          <a:prstGeom prst="rect">
            <a:avLst/>
          </a:prstGeom>
        </p:spPr>
      </p:pic>
      <p:pic>
        <p:nvPicPr>
          <p:cNvPr id="9" name="Grafik 8">
            <a:extLst>
              <a:ext uri="{FF2B5EF4-FFF2-40B4-BE49-F238E27FC236}">
                <a16:creationId xmlns:a16="http://schemas.microsoft.com/office/drawing/2014/main" id="{A6923A56-B10D-3FCD-FB43-B76CA58DF58B}"/>
              </a:ext>
            </a:extLst>
          </p:cNvPr>
          <p:cNvPicPr>
            <a:picLocks noChangeAspect="1"/>
          </p:cNvPicPr>
          <p:nvPr/>
        </p:nvPicPr>
        <p:blipFill>
          <a:blip r:embed="rId4"/>
          <a:stretch>
            <a:fillRect/>
          </a:stretch>
        </p:blipFill>
        <p:spPr>
          <a:xfrm>
            <a:off x="3894204" y="113586"/>
            <a:ext cx="7514577" cy="4413147"/>
          </a:xfrm>
          <a:prstGeom prst="rect">
            <a:avLst/>
          </a:prstGeom>
        </p:spPr>
      </p:pic>
      <p:sp>
        <p:nvSpPr>
          <p:cNvPr id="11" name="Textfeld 10">
            <a:extLst>
              <a:ext uri="{FF2B5EF4-FFF2-40B4-BE49-F238E27FC236}">
                <a16:creationId xmlns:a16="http://schemas.microsoft.com/office/drawing/2014/main" id="{12EB3DF7-B5ED-6176-635A-E5C18FC66E79}"/>
              </a:ext>
            </a:extLst>
          </p:cNvPr>
          <p:cNvSpPr txBox="1"/>
          <p:nvPr/>
        </p:nvSpPr>
        <p:spPr>
          <a:xfrm>
            <a:off x="4802864" y="4943254"/>
            <a:ext cx="6129196" cy="923330"/>
          </a:xfrm>
          <a:prstGeom prst="rect">
            <a:avLst/>
          </a:prstGeom>
          <a:noFill/>
        </p:spPr>
        <p:txBody>
          <a:bodyPr wrap="square">
            <a:spAutoFit/>
          </a:bodyPr>
          <a:lstStyle/>
          <a:p>
            <a:r>
              <a:rPr lang="de-DE" dirty="0">
                <a:solidFill>
                  <a:schemeClr val="bg1"/>
                </a:solidFill>
              </a:rPr>
              <a:t>Ethernet: Es ist die </a:t>
            </a:r>
            <a:r>
              <a:rPr lang="de-DE" b="1" dirty="0">
                <a:solidFill>
                  <a:schemeClr val="bg1"/>
                </a:solidFill>
              </a:rPr>
              <a:t>dominante</a:t>
            </a:r>
            <a:r>
              <a:rPr lang="de-DE" dirty="0">
                <a:solidFill>
                  <a:schemeClr val="bg1"/>
                </a:solidFill>
              </a:rPr>
              <a:t> Technologie, weil es </a:t>
            </a:r>
            <a:r>
              <a:rPr lang="de-DE" b="1" dirty="0">
                <a:solidFill>
                  <a:schemeClr val="bg1"/>
                </a:solidFill>
              </a:rPr>
              <a:t>einfach, günstig</a:t>
            </a:r>
            <a:r>
              <a:rPr lang="de-DE" dirty="0">
                <a:solidFill>
                  <a:schemeClr val="bg1"/>
                </a:solidFill>
              </a:rPr>
              <a:t> und extrem </a:t>
            </a:r>
            <a:r>
              <a:rPr lang="de-DE" b="1" dirty="0">
                <a:solidFill>
                  <a:schemeClr val="bg1"/>
                </a:solidFill>
              </a:rPr>
              <a:t>schnell</a:t>
            </a:r>
            <a:r>
              <a:rPr lang="de-DE" dirty="0">
                <a:solidFill>
                  <a:schemeClr val="bg1"/>
                </a:solidFill>
              </a:rPr>
              <a:t> ist (skaliert von 10 Megabit bis 400 Gigabit pro Sekunde).</a:t>
            </a:r>
          </a:p>
        </p:txBody>
      </p:sp>
    </p:spTree>
    <p:extLst>
      <p:ext uri="{BB962C8B-B14F-4D97-AF65-F5344CB8AC3E}">
        <p14:creationId xmlns:p14="http://schemas.microsoft.com/office/powerpoint/2010/main" val="739934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068982D-7814-93F9-EC18-B7A6F8A26339}"/>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ECFA429-126B-3412-4525-0D3C256FC6E6}"/>
              </a:ext>
            </a:extLst>
          </p:cNvPr>
          <p:cNvPicPr>
            <a:picLocks noChangeAspect="1"/>
          </p:cNvPicPr>
          <p:nvPr/>
        </p:nvPicPr>
        <p:blipFill>
          <a:blip r:embed="rId2"/>
          <a:stretch>
            <a:fillRect/>
          </a:stretch>
        </p:blipFill>
        <p:spPr>
          <a:xfrm>
            <a:off x="0" y="38733"/>
            <a:ext cx="7727963" cy="4297877"/>
          </a:xfrm>
          <a:prstGeom prst="rect">
            <a:avLst/>
          </a:prstGeom>
        </p:spPr>
      </p:pic>
      <p:sp>
        <p:nvSpPr>
          <p:cNvPr id="4" name="Rectangle 1">
            <a:extLst>
              <a:ext uri="{FF2B5EF4-FFF2-40B4-BE49-F238E27FC236}">
                <a16:creationId xmlns:a16="http://schemas.microsoft.com/office/drawing/2014/main" id="{8C6B86CD-ECDF-1719-1C68-7CA779C6E3CC}"/>
              </a:ext>
            </a:extLst>
          </p:cNvPr>
          <p:cNvSpPr>
            <a:spLocks noChangeArrowheads="1"/>
          </p:cNvSpPr>
          <p:nvPr/>
        </p:nvSpPr>
        <p:spPr bwMode="auto">
          <a:xfrm>
            <a:off x="280658" y="4561210"/>
            <a:ext cx="695306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100" b="1" i="0" u="none" strike="noStrike" cap="none" normalizeH="0" baseline="0" dirty="0">
                <a:ln>
                  <a:noFill/>
                </a:ln>
                <a:solidFill>
                  <a:schemeClr val="bg1"/>
                </a:solidFill>
                <a:effectLst/>
                <a:latin typeface="Arial" panose="020B0604020202020204" pitchFamily="34" charset="0"/>
              </a:rPr>
              <a:t>Lernziel:</a:t>
            </a:r>
            <a:r>
              <a:rPr kumimoji="0" lang="de-DE" altLang="de-DE" sz="1100" b="0" i="0" u="none" strike="noStrike" cap="none" normalizeH="0" baseline="0" dirty="0">
                <a:ln>
                  <a:noFill/>
                </a:ln>
                <a:solidFill>
                  <a:schemeClr val="bg1"/>
                </a:solidFill>
                <a:effectLst/>
                <a:latin typeface="Arial" panose="020B0604020202020204" pitchFamily="34" charset="0"/>
              </a:rPr>
              <a:t> Das ist ein </a:t>
            </a:r>
            <a:r>
              <a:rPr kumimoji="0" lang="de-DE" altLang="de-DE" sz="1100" b="1" i="0" u="none" strike="noStrike" cap="none" normalizeH="0" baseline="0" dirty="0">
                <a:ln>
                  <a:noFill/>
                </a:ln>
                <a:solidFill>
                  <a:schemeClr val="bg1"/>
                </a:solidFill>
                <a:effectLst/>
                <a:latin typeface="Arial" panose="020B0604020202020204" pitchFamily="34" charset="0"/>
              </a:rPr>
              <a:t>zentrales Konzept</a:t>
            </a:r>
            <a:r>
              <a:rPr kumimoji="0" lang="de-DE" altLang="de-DE" sz="1100" b="0" i="0" u="none" strike="noStrike" cap="none" normalizeH="0" baseline="0" dirty="0">
                <a:ln>
                  <a:noFill/>
                </a:ln>
                <a:solidFill>
                  <a:schemeClr val="bg1"/>
                </a:solidFill>
                <a:effectLst/>
                <a:latin typeface="Arial" panose="020B0604020202020204" pitchFamily="34" charset="0"/>
              </a:rPr>
              <a:t>! Verstehen Sie den Unterschied: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100" b="1" i="0" u="none" strike="noStrike" cap="none" normalizeH="0" baseline="0" dirty="0">
                <a:ln>
                  <a:noFill/>
                </a:ln>
                <a:solidFill>
                  <a:schemeClr val="bg1"/>
                </a:solidFill>
                <a:effectLst/>
                <a:latin typeface="Arial" panose="020B0604020202020204" pitchFamily="34" charset="0"/>
              </a:rPr>
              <a:t>Bus:</a:t>
            </a:r>
            <a:r>
              <a:rPr kumimoji="0" lang="de-DE" altLang="de-DE" sz="1100" b="0" i="0" u="none" strike="noStrike" cap="none" normalizeH="0" baseline="0" dirty="0">
                <a:ln>
                  <a:noFill/>
                </a:ln>
                <a:solidFill>
                  <a:schemeClr val="bg1"/>
                </a:solidFill>
                <a:effectLst/>
                <a:latin typeface="Arial" panose="020B0604020202020204" pitchFamily="34" charset="0"/>
              </a:rPr>
              <a:t> Alle Geräte teilen sich ein Kabel und sind in derselben </a:t>
            </a:r>
            <a:r>
              <a:rPr kumimoji="0" lang="de-DE" altLang="de-DE" sz="1100" b="1" i="0" u="none" strike="noStrike" cap="none" normalizeH="0" baseline="0" dirty="0">
                <a:ln>
                  <a:noFill/>
                </a:ln>
                <a:solidFill>
                  <a:schemeClr val="bg1"/>
                </a:solidFill>
                <a:effectLst/>
                <a:latin typeface="Arial" panose="020B0604020202020204" pitchFamily="34" charset="0"/>
              </a:rPr>
              <a:t>Kollisionsdomäne</a:t>
            </a:r>
            <a:r>
              <a:rPr kumimoji="0" lang="de-DE" altLang="de-DE" sz="1100" b="0" i="0" u="none" strike="noStrike" cap="none" normalizeH="0" baseline="0" dirty="0">
                <a:ln>
                  <a:noFill/>
                </a:ln>
                <a:solidFill>
                  <a:schemeClr val="bg1"/>
                </a:solidFill>
                <a:effectLst/>
                <a:latin typeface="Arial" panose="020B0604020202020204" pitchFamily="34" charset="0"/>
              </a:rPr>
              <a:t> (wenn zwei gleichzeitig senden, gibt es einen "Unfall").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100" b="1" i="0" u="none" strike="noStrike" cap="none" normalizeH="0" baseline="0" dirty="0">
                <a:ln>
                  <a:noFill/>
                </a:ln>
                <a:solidFill>
                  <a:schemeClr val="bg1"/>
                </a:solidFill>
                <a:effectLst/>
                <a:latin typeface="Arial" panose="020B0604020202020204" pitchFamily="34" charset="0"/>
              </a:rPr>
              <a:t>Switched:</a:t>
            </a:r>
            <a:r>
              <a:rPr kumimoji="0" lang="de-DE" altLang="de-DE" sz="1100" b="0" i="0" u="none" strike="noStrike" cap="none" normalizeH="0" baseline="0" dirty="0">
                <a:ln>
                  <a:noFill/>
                </a:ln>
                <a:solidFill>
                  <a:schemeClr val="bg1"/>
                </a:solidFill>
                <a:effectLst/>
                <a:latin typeface="Arial" panose="020B0604020202020204" pitchFamily="34" charset="0"/>
              </a:rPr>
              <a:t> Jedes Gerät hat eine eigene Leitung zum Switch. Es gibt </a:t>
            </a:r>
            <a:r>
              <a:rPr kumimoji="0" lang="de-DE" altLang="de-DE" sz="1100" b="1" i="0" u="none" strike="noStrike" cap="none" normalizeH="0" baseline="0" dirty="0">
                <a:ln>
                  <a:noFill/>
                </a:ln>
                <a:solidFill>
                  <a:schemeClr val="bg1"/>
                </a:solidFill>
                <a:effectLst/>
                <a:latin typeface="Arial" panose="020B0604020202020204" pitchFamily="34" charset="0"/>
              </a:rPr>
              <a:t>keine Kollisionen</a:t>
            </a:r>
            <a:r>
              <a:rPr kumimoji="0" lang="de-DE" altLang="de-DE" sz="1100" b="0" i="0" u="none" strike="noStrike" cap="none" normalizeH="0" baseline="0" dirty="0">
                <a:ln>
                  <a:noFill/>
                </a:ln>
                <a:solidFill>
                  <a:schemeClr val="bg1"/>
                </a:solidFill>
                <a:effectLst/>
                <a:latin typeface="Arial" panose="020B0604020202020204" pitchFamily="34" charset="0"/>
              </a:rPr>
              <a:t> mehr zwischen den Geräten. Der Switch agiert als intelligente Vermittlung.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100" b="0" i="0" u="none" strike="noStrike" cap="none" normalizeH="0" baseline="0" dirty="0">
              <a:ln>
                <a:noFill/>
              </a:ln>
              <a:solidFill>
                <a:schemeClr val="bg1"/>
              </a:solidFill>
              <a:effectLst/>
              <a:latin typeface="Arial" panose="020B0604020202020204" pitchFamily="34" charset="0"/>
            </a:endParaRPr>
          </a:p>
        </p:txBody>
      </p:sp>
      <p:pic>
        <p:nvPicPr>
          <p:cNvPr id="6" name="Grafik 5">
            <a:extLst>
              <a:ext uri="{FF2B5EF4-FFF2-40B4-BE49-F238E27FC236}">
                <a16:creationId xmlns:a16="http://schemas.microsoft.com/office/drawing/2014/main" id="{741D6BB3-AB55-28AB-6904-E1866A3099F5}"/>
              </a:ext>
            </a:extLst>
          </p:cNvPr>
          <p:cNvPicPr>
            <a:picLocks noChangeAspect="1"/>
          </p:cNvPicPr>
          <p:nvPr/>
        </p:nvPicPr>
        <p:blipFill>
          <a:blip r:embed="rId3"/>
          <a:stretch>
            <a:fillRect/>
          </a:stretch>
        </p:blipFill>
        <p:spPr>
          <a:xfrm>
            <a:off x="6277485" y="245703"/>
            <a:ext cx="5670072" cy="2802138"/>
          </a:xfrm>
          <a:prstGeom prst="rect">
            <a:avLst/>
          </a:prstGeom>
        </p:spPr>
      </p:pic>
      <p:pic>
        <p:nvPicPr>
          <p:cNvPr id="10" name="Grafik 9">
            <a:extLst>
              <a:ext uri="{FF2B5EF4-FFF2-40B4-BE49-F238E27FC236}">
                <a16:creationId xmlns:a16="http://schemas.microsoft.com/office/drawing/2014/main" id="{BC081E8C-061B-34C1-AA77-7ACD108C1009}"/>
              </a:ext>
            </a:extLst>
          </p:cNvPr>
          <p:cNvPicPr>
            <a:picLocks noChangeAspect="1"/>
          </p:cNvPicPr>
          <p:nvPr/>
        </p:nvPicPr>
        <p:blipFill>
          <a:blip r:embed="rId4"/>
          <a:stretch>
            <a:fillRect/>
          </a:stretch>
        </p:blipFill>
        <p:spPr>
          <a:xfrm>
            <a:off x="6318050" y="3254811"/>
            <a:ext cx="5753056" cy="457110"/>
          </a:xfrm>
          <a:prstGeom prst="rect">
            <a:avLst/>
          </a:prstGeom>
        </p:spPr>
      </p:pic>
    </p:spTree>
    <p:extLst>
      <p:ext uri="{BB962C8B-B14F-4D97-AF65-F5344CB8AC3E}">
        <p14:creationId xmlns:p14="http://schemas.microsoft.com/office/powerpoint/2010/main" val="2034982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5CA107B-0430-A12F-A0A5-6B1CA20E634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4E208593-5C13-21D5-3E1C-814CDD41F6E8}"/>
              </a:ext>
            </a:extLst>
          </p:cNvPr>
          <p:cNvPicPr>
            <a:picLocks noChangeAspect="1"/>
          </p:cNvPicPr>
          <p:nvPr/>
        </p:nvPicPr>
        <p:blipFill>
          <a:blip r:embed="rId2"/>
          <a:stretch>
            <a:fillRect/>
          </a:stretch>
        </p:blipFill>
        <p:spPr>
          <a:xfrm>
            <a:off x="0" y="8583"/>
            <a:ext cx="6096001" cy="3420418"/>
          </a:xfrm>
          <a:prstGeom prst="rect">
            <a:avLst/>
          </a:prstGeom>
        </p:spPr>
      </p:pic>
      <p:pic>
        <p:nvPicPr>
          <p:cNvPr id="5" name="Grafik 4">
            <a:extLst>
              <a:ext uri="{FF2B5EF4-FFF2-40B4-BE49-F238E27FC236}">
                <a16:creationId xmlns:a16="http://schemas.microsoft.com/office/drawing/2014/main" id="{A881BE45-2AD2-E70D-6D1F-9B7E96237C86}"/>
              </a:ext>
            </a:extLst>
          </p:cNvPr>
          <p:cNvPicPr>
            <a:picLocks noChangeAspect="1"/>
          </p:cNvPicPr>
          <p:nvPr/>
        </p:nvPicPr>
        <p:blipFill>
          <a:blip r:embed="rId3"/>
          <a:stretch>
            <a:fillRect/>
          </a:stretch>
        </p:blipFill>
        <p:spPr>
          <a:xfrm>
            <a:off x="263201" y="3516905"/>
            <a:ext cx="7573432" cy="1200318"/>
          </a:xfrm>
          <a:prstGeom prst="rect">
            <a:avLst/>
          </a:prstGeom>
        </p:spPr>
      </p:pic>
      <p:pic>
        <p:nvPicPr>
          <p:cNvPr id="7" name="Grafik 6">
            <a:extLst>
              <a:ext uri="{FF2B5EF4-FFF2-40B4-BE49-F238E27FC236}">
                <a16:creationId xmlns:a16="http://schemas.microsoft.com/office/drawing/2014/main" id="{008645A4-0460-9FD4-C2F1-231F0CBB838C}"/>
              </a:ext>
            </a:extLst>
          </p:cNvPr>
          <p:cNvPicPr>
            <a:picLocks noChangeAspect="1"/>
          </p:cNvPicPr>
          <p:nvPr/>
        </p:nvPicPr>
        <p:blipFill>
          <a:blip r:embed="rId4"/>
          <a:stretch>
            <a:fillRect/>
          </a:stretch>
        </p:blipFill>
        <p:spPr>
          <a:xfrm>
            <a:off x="263201" y="4805127"/>
            <a:ext cx="8383170" cy="1848108"/>
          </a:xfrm>
          <a:prstGeom prst="rect">
            <a:avLst/>
          </a:prstGeom>
        </p:spPr>
      </p:pic>
      <p:pic>
        <p:nvPicPr>
          <p:cNvPr id="9" name="Grafik 8">
            <a:extLst>
              <a:ext uri="{FF2B5EF4-FFF2-40B4-BE49-F238E27FC236}">
                <a16:creationId xmlns:a16="http://schemas.microsoft.com/office/drawing/2014/main" id="{428EB9C5-C2E1-2F6B-A8E7-EA3940400571}"/>
              </a:ext>
            </a:extLst>
          </p:cNvPr>
          <p:cNvPicPr>
            <a:picLocks noChangeAspect="1"/>
          </p:cNvPicPr>
          <p:nvPr/>
        </p:nvPicPr>
        <p:blipFill>
          <a:blip r:embed="rId5"/>
          <a:stretch>
            <a:fillRect/>
          </a:stretch>
        </p:blipFill>
        <p:spPr>
          <a:xfrm>
            <a:off x="5408072" y="269698"/>
            <a:ext cx="6783928" cy="1110956"/>
          </a:xfrm>
          <a:prstGeom prst="rect">
            <a:avLst/>
          </a:prstGeom>
        </p:spPr>
      </p:pic>
    </p:spTree>
    <p:extLst>
      <p:ext uri="{BB962C8B-B14F-4D97-AF65-F5344CB8AC3E}">
        <p14:creationId xmlns:p14="http://schemas.microsoft.com/office/powerpoint/2010/main" val="123010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D627025-F4B3-DB5B-9892-747DF74408C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BB719D1-1A84-4C7D-783C-33318E85DDA7}"/>
              </a:ext>
            </a:extLst>
          </p:cNvPr>
          <p:cNvPicPr>
            <a:picLocks noChangeAspect="1"/>
          </p:cNvPicPr>
          <p:nvPr/>
        </p:nvPicPr>
        <p:blipFill>
          <a:blip r:embed="rId2"/>
          <a:stretch>
            <a:fillRect/>
          </a:stretch>
        </p:blipFill>
        <p:spPr>
          <a:xfrm>
            <a:off x="-182380" y="99590"/>
            <a:ext cx="4695010" cy="4191754"/>
          </a:xfrm>
          <a:prstGeom prst="rect">
            <a:avLst/>
          </a:prstGeom>
        </p:spPr>
      </p:pic>
      <p:pic>
        <p:nvPicPr>
          <p:cNvPr id="5" name="Grafik 4">
            <a:extLst>
              <a:ext uri="{FF2B5EF4-FFF2-40B4-BE49-F238E27FC236}">
                <a16:creationId xmlns:a16="http://schemas.microsoft.com/office/drawing/2014/main" id="{CA4EEC5A-9A8D-9E2A-9FAA-D561634FD6B8}"/>
              </a:ext>
            </a:extLst>
          </p:cNvPr>
          <p:cNvPicPr>
            <a:picLocks noChangeAspect="1"/>
          </p:cNvPicPr>
          <p:nvPr/>
        </p:nvPicPr>
        <p:blipFill>
          <a:blip r:embed="rId3"/>
          <a:stretch>
            <a:fillRect/>
          </a:stretch>
        </p:blipFill>
        <p:spPr>
          <a:xfrm>
            <a:off x="3530851" y="638886"/>
            <a:ext cx="8794607" cy="1467502"/>
          </a:xfrm>
          <a:prstGeom prst="rect">
            <a:avLst/>
          </a:prstGeom>
        </p:spPr>
      </p:pic>
      <p:pic>
        <p:nvPicPr>
          <p:cNvPr id="7" name="Grafik 6">
            <a:extLst>
              <a:ext uri="{FF2B5EF4-FFF2-40B4-BE49-F238E27FC236}">
                <a16:creationId xmlns:a16="http://schemas.microsoft.com/office/drawing/2014/main" id="{CF11D2DE-CD87-8457-00A3-53A57CFCFCD1}"/>
              </a:ext>
            </a:extLst>
          </p:cNvPr>
          <p:cNvPicPr>
            <a:picLocks noChangeAspect="1"/>
          </p:cNvPicPr>
          <p:nvPr/>
        </p:nvPicPr>
        <p:blipFill>
          <a:blip r:embed="rId4"/>
          <a:stretch>
            <a:fillRect/>
          </a:stretch>
        </p:blipFill>
        <p:spPr>
          <a:xfrm>
            <a:off x="2193858" y="2645684"/>
            <a:ext cx="9998142" cy="1608639"/>
          </a:xfrm>
          <a:prstGeom prst="rect">
            <a:avLst/>
          </a:prstGeom>
        </p:spPr>
      </p:pic>
      <p:pic>
        <p:nvPicPr>
          <p:cNvPr id="9" name="Grafik 8">
            <a:extLst>
              <a:ext uri="{FF2B5EF4-FFF2-40B4-BE49-F238E27FC236}">
                <a16:creationId xmlns:a16="http://schemas.microsoft.com/office/drawing/2014/main" id="{8FA41E65-328F-D669-697C-6876FC1070CF}"/>
              </a:ext>
            </a:extLst>
          </p:cNvPr>
          <p:cNvPicPr>
            <a:picLocks noChangeAspect="1"/>
          </p:cNvPicPr>
          <p:nvPr/>
        </p:nvPicPr>
        <p:blipFill>
          <a:blip r:embed="rId5"/>
          <a:stretch>
            <a:fillRect/>
          </a:stretch>
        </p:blipFill>
        <p:spPr>
          <a:xfrm>
            <a:off x="220492" y="4291344"/>
            <a:ext cx="11751015" cy="1947537"/>
          </a:xfrm>
          <a:prstGeom prst="rect">
            <a:avLst/>
          </a:prstGeom>
        </p:spPr>
      </p:pic>
    </p:spTree>
    <p:extLst>
      <p:ext uri="{BB962C8B-B14F-4D97-AF65-F5344CB8AC3E}">
        <p14:creationId xmlns:p14="http://schemas.microsoft.com/office/powerpoint/2010/main" val="2536118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3AC7CBC-2474-6CE0-9A4E-0B9F5FBFEA1E}"/>
            </a:ext>
          </a:extLst>
        </p:cNvPr>
        <p:cNvGrpSpPr/>
        <p:nvPr/>
      </p:nvGrpSpPr>
      <p:grpSpPr>
        <a:xfrm>
          <a:off x="0" y="0"/>
          <a:ext cx="0" cy="0"/>
          <a:chOff x="0" y="0"/>
          <a:chExt cx="0" cy="0"/>
        </a:xfrm>
      </p:grpSpPr>
      <p:pic>
        <p:nvPicPr>
          <p:cNvPr id="8" name="Grafik 7">
            <a:extLst>
              <a:ext uri="{FF2B5EF4-FFF2-40B4-BE49-F238E27FC236}">
                <a16:creationId xmlns:a16="http://schemas.microsoft.com/office/drawing/2014/main" id="{151331D7-DF46-3C22-C4AA-90F1C30DE6EE}"/>
              </a:ext>
            </a:extLst>
          </p:cNvPr>
          <p:cNvPicPr>
            <a:picLocks noChangeAspect="1"/>
          </p:cNvPicPr>
          <p:nvPr/>
        </p:nvPicPr>
        <p:blipFill>
          <a:blip r:embed="rId2"/>
          <a:stretch>
            <a:fillRect/>
          </a:stretch>
        </p:blipFill>
        <p:spPr>
          <a:xfrm>
            <a:off x="390404" y="313405"/>
            <a:ext cx="10885579" cy="4611020"/>
          </a:xfrm>
          <a:prstGeom prst="rect">
            <a:avLst/>
          </a:prstGeom>
        </p:spPr>
      </p:pic>
    </p:spTree>
    <p:extLst>
      <p:ext uri="{BB962C8B-B14F-4D97-AF65-F5344CB8AC3E}">
        <p14:creationId xmlns:p14="http://schemas.microsoft.com/office/powerpoint/2010/main" val="130334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D9F828A-FEA5-5BA7-A170-564281C6EA0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81871A28-B055-D373-462D-56A47B67F7D9}"/>
              </a:ext>
            </a:extLst>
          </p:cNvPr>
          <p:cNvPicPr>
            <a:picLocks noChangeAspect="1"/>
          </p:cNvPicPr>
          <p:nvPr/>
        </p:nvPicPr>
        <p:blipFill>
          <a:blip r:embed="rId2"/>
          <a:stretch>
            <a:fillRect/>
          </a:stretch>
        </p:blipFill>
        <p:spPr>
          <a:xfrm>
            <a:off x="196185" y="398353"/>
            <a:ext cx="7153832" cy="2288263"/>
          </a:xfrm>
          <a:prstGeom prst="rect">
            <a:avLst/>
          </a:prstGeom>
        </p:spPr>
      </p:pic>
      <p:pic>
        <p:nvPicPr>
          <p:cNvPr id="5" name="Grafik 4">
            <a:extLst>
              <a:ext uri="{FF2B5EF4-FFF2-40B4-BE49-F238E27FC236}">
                <a16:creationId xmlns:a16="http://schemas.microsoft.com/office/drawing/2014/main" id="{858F1F24-FB3B-02B0-6679-F7BAC6EFD9B2}"/>
              </a:ext>
            </a:extLst>
          </p:cNvPr>
          <p:cNvPicPr>
            <a:picLocks noChangeAspect="1"/>
          </p:cNvPicPr>
          <p:nvPr/>
        </p:nvPicPr>
        <p:blipFill>
          <a:blip r:embed="rId3"/>
          <a:stretch>
            <a:fillRect/>
          </a:stretch>
        </p:blipFill>
        <p:spPr>
          <a:xfrm>
            <a:off x="270499" y="2624058"/>
            <a:ext cx="11240499" cy="1547327"/>
          </a:xfrm>
          <a:prstGeom prst="rect">
            <a:avLst/>
          </a:prstGeom>
        </p:spPr>
      </p:pic>
      <p:pic>
        <p:nvPicPr>
          <p:cNvPr id="7" name="Grafik 6">
            <a:extLst>
              <a:ext uri="{FF2B5EF4-FFF2-40B4-BE49-F238E27FC236}">
                <a16:creationId xmlns:a16="http://schemas.microsoft.com/office/drawing/2014/main" id="{974B450D-105B-87BD-082C-93C611954A35}"/>
              </a:ext>
            </a:extLst>
          </p:cNvPr>
          <p:cNvPicPr>
            <a:picLocks noChangeAspect="1"/>
          </p:cNvPicPr>
          <p:nvPr/>
        </p:nvPicPr>
        <p:blipFill>
          <a:blip r:embed="rId4"/>
          <a:stretch>
            <a:fillRect/>
          </a:stretch>
        </p:blipFill>
        <p:spPr>
          <a:xfrm>
            <a:off x="447280" y="4171385"/>
            <a:ext cx="11777994" cy="1649993"/>
          </a:xfrm>
          <a:prstGeom prst="rect">
            <a:avLst/>
          </a:prstGeom>
        </p:spPr>
      </p:pic>
    </p:spTree>
    <p:extLst>
      <p:ext uri="{BB962C8B-B14F-4D97-AF65-F5344CB8AC3E}">
        <p14:creationId xmlns:p14="http://schemas.microsoft.com/office/powerpoint/2010/main" val="752343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92BAA63-1A6E-E63B-BA47-8B2837FF0CF6}"/>
            </a:ext>
          </a:extLst>
        </p:cNvPr>
        <p:cNvGrpSpPr/>
        <p:nvPr/>
      </p:nvGrpSpPr>
      <p:grpSpPr>
        <a:xfrm>
          <a:off x="0" y="0"/>
          <a:ext cx="0" cy="0"/>
          <a:chOff x="0" y="0"/>
          <a:chExt cx="0" cy="0"/>
        </a:xfrm>
      </p:grpSpPr>
      <p:pic>
        <p:nvPicPr>
          <p:cNvPr id="9" name="Grafik 8">
            <a:extLst>
              <a:ext uri="{FF2B5EF4-FFF2-40B4-BE49-F238E27FC236}">
                <a16:creationId xmlns:a16="http://schemas.microsoft.com/office/drawing/2014/main" id="{59A4C5AB-51CA-A7D6-D329-56156DAFA7C2}"/>
              </a:ext>
            </a:extLst>
          </p:cNvPr>
          <p:cNvPicPr>
            <a:picLocks noChangeAspect="1"/>
          </p:cNvPicPr>
          <p:nvPr/>
        </p:nvPicPr>
        <p:blipFill>
          <a:blip r:embed="rId2"/>
          <a:stretch>
            <a:fillRect/>
          </a:stretch>
        </p:blipFill>
        <p:spPr>
          <a:xfrm>
            <a:off x="6077182" y="0"/>
            <a:ext cx="5455059" cy="2716165"/>
          </a:xfrm>
          <a:prstGeom prst="rect">
            <a:avLst/>
          </a:prstGeom>
        </p:spPr>
      </p:pic>
      <p:pic>
        <p:nvPicPr>
          <p:cNvPr id="5" name="Grafik 4">
            <a:extLst>
              <a:ext uri="{FF2B5EF4-FFF2-40B4-BE49-F238E27FC236}">
                <a16:creationId xmlns:a16="http://schemas.microsoft.com/office/drawing/2014/main" id="{8ED14B32-CF10-6375-DB18-D8264D15A828}"/>
              </a:ext>
            </a:extLst>
          </p:cNvPr>
          <p:cNvPicPr>
            <a:picLocks noChangeAspect="1"/>
          </p:cNvPicPr>
          <p:nvPr/>
        </p:nvPicPr>
        <p:blipFill>
          <a:blip r:embed="rId3"/>
          <a:stretch>
            <a:fillRect/>
          </a:stretch>
        </p:blipFill>
        <p:spPr>
          <a:xfrm>
            <a:off x="224346" y="128288"/>
            <a:ext cx="6220693" cy="4953691"/>
          </a:xfrm>
          <a:prstGeom prst="rect">
            <a:avLst/>
          </a:prstGeom>
        </p:spPr>
      </p:pic>
      <p:pic>
        <p:nvPicPr>
          <p:cNvPr id="7" name="Grafik 6">
            <a:extLst>
              <a:ext uri="{FF2B5EF4-FFF2-40B4-BE49-F238E27FC236}">
                <a16:creationId xmlns:a16="http://schemas.microsoft.com/office/drawing/2014/main" id="{F780C5AE-52F8-6888-0E3F-7E94B4D14F7D}"/>
              </a:ext>
            </a:extLst>
          </p:cNvPr>
          <p:cNvPicPr>
            <a:picLocks noChangeAspect="1"/>
          </p:cNvPicPr>
          <p:nvPr/>
        </p:nvPicPr>
        <p:blipFill>
          <a:blip r:embed="rId4"/>
          <a:stretch>
            <a:fillRect/>
          </a:stretch>
        </p:blipFill>
        <p:spPr>
          <a:xfrm>
            <a:off x="6354503" y="2581402"/>
            <a:ext cx="4811173" cy="4276598"/>
          </a:xfrm>
          <a:prstGeom prst="rect">
            <a:avLst/>
          </a:prstGeom>
        </p:spPr>
      </p:pic>
    </p:spTree>
    <p:extLst>
      <p:ext uri="{BB962C8B-B14F-4D97-AF65-F5344CB8AC3E}">
        <p14:creationId xmlns:p14="http://schemas.microsoft.com/office/powerpoint/2010/main" val="2085500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9D14861-2E10-276E-DE73-8C7241FDA2B2}"/>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4E641AA7-D135-0BDF-A69E-12D419AC1857}"/>
              </a:ext>
            </a:extLst>
          </p:cNvPr>
          <p:cNvPicPr>
            <a:picLocks noChangeAspect="1"/>
          </p:cNvPicPr>
          <p:nvPr/>
        </p:nvPicPr>
        <p:blipFill>
          <a:blip r:embed="rId2"/>
          <a:stretch>
            <a:fillRect/>
          </a:stretch>
        </p:blipFill>
        <p:spPr>
          <a:xfrm>
            <a:off x="0" y="0"/>
            <a:ext cx="3376690" cy="3590921"/>
          </a:xfrm>
          <a:prstGeom prst="rect">
            <a:avLst/>
          </a:prstGeom>
        </p:spPr>
      </p:pic>
      <p:pic>
        <p:nvPicPr>
          <p:cNvPr id="7" name="Grafik 6">
            <a:extLst>
              <a:ext uri="{FF2B5EF4-FFF2-40B4-BE49-F238E27FC236}">
                <a16:creationId xmlns:a16="http://schemas.microsoft.com/office/drawing/2014/main" id="{C33AB850-7499-9299-C031-0FD603556E98}"/>
              </a:ext>
            </a:extLst>
          </p:cNvPr>
          <p:cNvPicPr>
            <a:picLocks noChangeAspect="1"/>
          </p:cNvPicPr>
          <p:nvPr/>
        </p:nvPicPr>
        <p:blipFill>
          <a:blip r:embed="rId3"/>
          <a:stretch>
            <a:fillRect/>
          </a:stretch>
        </p:blipFill>
        <p:spPr>
          <a:xfrm>
            <a:off x="2931908" y="561315"/>
            <a:ext cx="9153096" cy="1270359"/>
          </a:xfrm>
          <a:prstGeom prst="rect">
            <a:avLst/>
          </a:prstGeom>
        </p:spPr>
      </p:pic>
      <p:pic>
        <p:nvPicPr>
          <p:cNvPr id="9" name="Grafik 8">
            <a:extLst>
              <a:ext uri="{FF2B5EF4-FFF2-40B4-BE49-F238E27FC236}">
                <a16:creationId xmlns:a16="http://schemas.microsoft.com/office/drawing/2014/main" id="{E8B01413-B4DC-614C-C07E-19ED591ABDEB}"/>
              </a:ext>
            </a:extLst>
          </p:cNvPr>
          <p:cNvPicPr>
            <a:picLocks noChangeAspect="1"/>
          </p:cNvPicPr>
          <p:nvPr/>
        </p:nvPicPr>
        <p:blipFill>
          <a:blip r:embed="rId4"/>
          <a:stretch>
            <a:fillRect/>
          </a:stretch>
        </p:blipFill>
        <p:spPr>
          <a:xfrm>
            <a:off x="3152954" y="1831674"/>
            <a:ext cx="8310670" cy="1270359"/>
          </a:xfrm>
          <a:prstGeom prst="rect">
            <a:avLst/>
          </a:prstGeom>
        </p:spPr>
      </p:pic>
      <p:pic>
        <p:nvPicPr>
          <p:cNvPr id="11" name="Grafik 10">
            <a:extLst>
              <a:ext uri="{FF2B5EF4-FFF2-40B4-BE49-F238E27FC236}">
                <a16:creationId xmlns:a16="http://schemas.microsoft.com/office/drawing/2014/main" id="{DAAC7064-748D-AE8F-55D5-1050E050DBFD}"/>
              </a:ext>
            </a:extLst>
          </p:cNvPr>
          <p:cNvPicPr>
            <a:picLocks noChangeAspect="1"/>
          </p:cNvPicPr>
          <p:nvPr/>
        </p:nvPicPr>
        <p:blipFill>
          <a:blip r:embed="rId5"/>
          <a:stretch>
            <a:fillRect/>
          </a:stretch>
        </p:blipFill>
        <p:spPr>
          <a:xfrm>
            <a:off x="2633578" y="3057759"/>
            <a:ext cx="8854914" cy="1396546"/>
          </a:xfrm>
          <a:prstGeom prst="rect">
            <a:avLst/>
          </a:prstGeom>
        </p:spPr>
      </p:pic>
      <p:pic>
        <p:nvPicPr>
          <p:cNvPr id="13" name="Grafik 12">
            <a:extLst>
              <a:ext uri="{FF2B5EF4-FFF2-40B4-BE49-F238E27FC236}">
                <a16:creationId xmlns:a16="http://schemas.microsoft.com/office/drawing/2014/main" id="{C0D47FE5-1F5B-7E92-CD60-9A847A939D04}"/>
              </a:ext>
            </a:extLst>
          </p:cNvPr>
          <p:cNvPicPr>
            <a:picLocks noChangeAspect="1"/>
          </p:cNvPicPr>
          <p:nvPr/>
        </p:nvPicPr>
        <p:blipFill>
          <a:blip r:embed="rId6"/>
          <a:stretch>
            <a:fillRect/>
          </a:stretch>
        </p:blipFill>
        <p:spPr>
          <a:xfrm>
            <a:off x="6255946" y="4125076"/>
            <a:ext cx="5611555" cy="2895061"/>
          </a:xfrm>
          <a:prstGeom prst="rect">
            <a:avLst/>
          </a:prstGeom>
        </p:spPr>
      </p:pic>
      <p:pic>
        <p:nvPicPr>
          <p:cNvPr id="15" name="Grafik 14">
            <a:extLst>
              <a:ext uri="{FF2B5EF4-FFF2-40B4-BE49-F238E27FC236}">
                <a16:creationId xmlns:a16="http://schemas.microsoft.com/office/drawing/2014/main" id="{14302EC2-22F7-0BE2-4DDB-62703CB5D03A}"/>
              </a:ext>
            </a:extLst>
          </p:cNvPr>
          <p:cNvPicPr>
            <a:picLocks noChangeAspect="1"/>
          </p:cNvPicPr>
          <p:nvPr/>
        </p:nvPicPr>
        <p:blipFill>
          <a:blip r:embed="rId7"/>
          <a:stretch>
            <a:fillRect/>
          </a:stretch>
        </p:blipFill>
        <p:spPr>
          <a:xfrm>
            <a:off x="0" y="3990332"/>
            <a:ext cx="6977023" cy="2523604"/>
          </a:xfrm>
          <a:prstGeom prst="rect">
            <a:avLst/>
          </a:prstGeom>
        </p:spPr>
      </p:pic>
    </p:spTree>
    <p:extLst>
      <p:ext uri="{BB962C8B-B14F-4D97-AF65-F5344CB8AC3E}">
        <p14:creationId xmlns:p14="http://schemas.microsoft.com/office/powerpoint/2010/main" val="3691427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A48604A-BD38-DE1D-FEEF-A01C43B8BD21}"/>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BEEAB5DF-C790-783F-F804-AA9E3AF237F7}"/>
              </a:ext>
            </a:extLst>
          </p:cNvPr>
          <p:cNvPicPr>
            <a:picLocks noChangeAspect="1"/>
          </p:cNvPicPr>
          <p:nvPr/>
        </p:nvPicPr>
        <p:blipFill>
          <a:blip r:embed="rId2"/>
          <a:stretch>
            <a:fillRect/>
          </a:stretch>
        </p:blipFill>
        <p:spPr>
          <a:xfrm>
            <a:off x="-76943" y="-126748"/>
            <a:ext cx="3709218" cy="4074059"/>
          </a:xfrm>
          <a:prstGeom prst="rect">
            <a:avLst/>
          </a:prstGeom>
        </p:spPr>
      </p:pic>
      <p:pic>
        <p:nvPicPr>
          <p:cNvPr id="5" name="Grafik 4">
            <a:extLst>
              <a:ext uri="{FF2B5EF4-FFF2-40B4-BE49-F238E27FC236}">
                <a16:creationId xmlns:a16="http://schemas.microsoft.com/office/drawing/2014/main" id="{C049E0B8-5EB8-4263-0FC8-1C07FA50C291}"/>
              </a:ext>
            </a:extLst>
          </p:cNvPr>
          <p:cNvPicPr>
            <a:picLocks noChangeAspect="1"/>
          </p:cNvPicPr>
          <p:nvPr/>
        </p:nvPicPr>
        <p:blipFill>
          <a:blip r:embed="rId3"/>
          <a:stretch>
            <a:fillRect/>
          </a:stretch>
        </p:blipFill>
        <p:spPr>
          <a:xfrm>
            <a:off x="3312461" y="509804"/>
            <a:ext cx="7952702" cy="1862203"/>
          </a:xfrm>
          <a:prstGeom prst="rect">
            <a:avLst/>
          </a:prstGeom>
        </p:spPr>
      </p:pic>
      <p:pic>
        <p:nvPicPr>
          <p:cNvPr id="7" name="Grafik 6">
            <a:extLst>
              <a:ext uri="{FF2B5EF4-FFF2-40B4-BE49-F238E27FC236}">
                <a16:creationId xmlns:a16="http://schemas.microsoft.com/office/drawing/2014/main" id="{9465C23C-341B-8A1E-FADE-2B8C66B7C2A8}"/>
              </a:ext>
            </a:extLst>
          </p:cNvPr>
          <p:cNvPicPr>
            <a:picLocks noChangeAspect="1"/>
          </p:cNvPicPr>
          <p:nvPr/>
        </p:nvPicPr>
        <p:blipFill>
          <a:blip r:embed="rId4"/>
          <a:stretch>
            <a:fillRect/>
          </a:stretch>
        </p:blipFill>
        <p:spPr>
          <a:xfrm>
            <a:off x="2153147" y="2372007"/>
            <a:ext cx="9953933" cy="1706066"/>
          </a:xfrm>
          <a:prstGeom prst="rect">
            <a:avLst/>
          </a:prstGeom>
        </p:spPr>
      </p:pic>
      <p:pic>
        <p:nvPicPr>
          <p:cNvPr id="9" name="Grafik 8">
            <a:extLst>
              <a:ext uri="{FF2B5EF4-FFF2-40B4-BE49-F238E27FC236}">
                <a16:creationId xmlns:a16="http://schemas.microsoft.com/office/drawing/2014/main" id="{9FC6298C-963A-B405-18EE-DE9AD7D48D54}"/>
              </a:ext>
            </a:extLst>
          </p:cNvPr>
          <p:cNvPicPr>
            <a:picLocks noChangeAspect="1"/>
          </p:cNvPicPr>
          <p:nvPr/>
        </p:nvPicPr>
        <p:blipFill>
          <a:blip r:embed="rId5"/>
          <a:stretch>
            <a:fillRect/>
          </a:stretch>
        </p:blipFill>
        <p:spPr>
          <a:xfrm>
            <a:off x="2153147" y="3736931"/>
            <a:ext cx="6719249" cy="1296991"/>
          </a:xfrm>
          <a:prstGeom prst="rect">
            <a:avLst/>
          </a:prstGeom>
        </p:spPr>
      </p:pic>
      <p:pic>
        <p:nvPicPr>
          <p:cNvPr id="11" name="Grafik 10">
            <a:extLst>
              <a:ext uri="{FF2B5EF4-FFF2-40B4-BE49-F238E27FC236}">
                <a16:creationId xmlns:a16="http://schemas.microsoft.com/office/drawing/2014/main" id="{5F2B42A4-D28A-A87E-1453-3F215D7DE056}"/>
              </a:ext>
            </a:extLst>
          </p:cNvPr>
          <p:cNvPicPr>
            <a:picLocks noChangeAspect="1"/>
          </p:cNvPicPr>
          <p:nvPr/>
        </p:nvPicPr>
        <p:blipFill>
          <a:blip r:embed="rId6"/>
          <a:stretch>
            <a:fillRect/>
          </a:stretch>
        </p:blipFill>
        <p:spPr>
          <a:xfrm>
            <a:off x="2338126" y="5142099"/>
            <a:ext cx="8695662" cy="1596353"/>
          </a:xfrm>
          <a:prstGeom prst="rect">
            <a:avLst/>
          </a:prstGeom>
        </p:spPr>
      </p:pic>
      <p:pic>
        <p:nvPicPr>
          <p:cNvPr id="13" name="Grafik 12">
            <a:extLst>
              <a:ext uri="{FF2B5EF4-FFF2-40B4-BE49-F238E27FC236}">
                <a16:creationId xmlns:a16="http://schemas.microsoft.com/office/drawing/2014/main" id="{4AD7162D-7BC6-D276-4B60-BBFAE93EFCBA}"/>
              </a:ext>
            </a:extLst>
          </p:cNvPr>
          <p:cNvPicPr>
            <a:picLocks noChangeAspect="1"/>
          </p:cNvPicPr>
          <p:nvPr/>
        </p:nvPicPr>
        <p:blipFill>
          <a:blip r:embed="rId7"/>
          <a:stretch>
            <a:fillRect/>
          </a:stretch>
        </p:blipFill>
        <p:spPr>
          <a:xfrm>
            <a:off x="8360985" y="4040014"/>
            <a:ext cx="3637423" cy="1900262"/>
          </a:xfrm>
          <a:prstGeom prst="rect">
            <a:avLst/>
          </a:prstGeom>
        </p:spPr>
      </p:pic>
    </p:spTree>
    <p:extLst>
      <p:ext uri="{BB962C8B-B14F-4D97-AF65-F5344CB8AC3E}">
        <p14:creationId xmlns:p14="http://schemas.microsoft.com/office/powerpoint/2010/main" val="730758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21D93F6-167A-E423-21CA-89193DB4C682}"/>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887CA1E-5838-7A43-8699-7013D6E538C1}"/>
              </a:ext>
            </a:extLst>
          </p:cNvPr>
          <p:cNvPicPr>
            <a:picLocks noChangeAspect="1"/>
          </p:cNvPicPr>
          <p:nvPr/>
        </p:nvPicPr>
        <p:blipFill>
          <a:blip r:embed="rId2"/>
          <a:stretch>
            <a:fillRect/>
          </a:stretch>
        </p:blipFill>
        <p:spPr>
          <a:xfrm>
            <a:off x="107865" y="172016"/>
            <a:ext cx="10164451" cy="2609483"/>
          </a:xfrm>
          <a:prstGeom prst="rect">
            <a:avLst/>
          </a:prstGeom>
        </p:spPr>
      </p:pic>
      <p:pic>
        <p:nvPicPr>
          <p:cNvPr id="5" name="Grafik 4">
            <a:extLst>
              <a:ext uri="{FF2B5EF4-FFF2-40B4-BE49-F238E27FC236}">
                <a16:creationId xmlns:a16="http://schemas.microsoft.com/office/drawing/2014/main" id="{7385CCFB-C4AE-4E6B-E58B-BF1D7AAC2C6B}"/>
              </a:ext>
            </a:extLst>
          </p:cNvPr>
          <p:cNvPicPr>
            <a:picLocks noChangeAspect="1"/>
          </p:cNvPicPr>
          <p:nvPr/>
        </p:nvPicPr>
        <p:blipFill>
          <a:blip r:embed="rId3"/>
          <a:stretch>
            <a:fillRect/>
          </a:stretch>
        </p:blipFill>
        <p:spPr>
          <a:xfrm>
            <a:off x="220470" y="2625321"/>
            <a:ext cx="11225981" cy="1607357"/>
          </a:xfrm>
          <a:prstGeom prst="rect">
            <a:avLst/>
          </a:prstGeom>
        </p:spPr>
      </p:pic>
      <p:pic>
        <p:nvPicPr>
          <p:cNvPr id="7" name="Grafik 6">
            <a:extLst>
              <a:ext uri="{FF2B5EF4-FFF2-40B4-BE49-F238E27FC236}">
                <a16:creationId xmlns:a16="http://schemas.microsoft.com/office/drawing/2014/main" id="{4D8E91A5-ABAC-ED91-348C-9A84F5FC845D}"/>
              </a:ext>
            </a:extLst>
          </p:cNvPr>
          <p:cNvPicPr>
            <a:picLocks noChangeAspect="1"/>
          </p:cNvPicPr>
          <p:nvPr/>
        </p:nvPicPr>
        <p:blipFill>
          <a:blip r:embed="rId4"/>
          <a:stretch>
            <a:fillRect/>
          </a:stretch>
        </p:blipFill>
        <p:spPr>
          <a:xfrm>
            <a:off x="448723" y="4076499"/>
            <a:ext cx="7114628" cy="2489549"/>
          </a:xfrm>
          <a:prstGeom prst="rect">
            <a:avLst/>
          </a:prstGeom>
        </p:spPr>
      </p:pic>
    </p:spTree>
    <p:extLst>
      <p:ext uri="{BB962C8B-B14F-4D97-AF65-F5344CB8AC3E}">
        <p14:creationId xmlns:p14="http://schemas.microsoft.com/office/powerpoint/2010/main" val="1675738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839F616-C75E-78EF-A337-C13A6F105F37}"/>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0E62B906-8D9A-56E8-C70A-477EE421F3D6}"/>
              </a:ext>
            </a:extLst>
          </p:cNvPr>
          <p:cNvPicPr>
            <a:picLocks noChangeAspect="1"/>
          </p:cNvPicPr>
          <p:nvPr/>
        </p:nvPicPr>
        <p:blipFill>
          <a:blip r:embed="rId2"/>
          <a:stretch>
            <a:fillRect/>
          </a:stretch>
        </p:blipFill>
        <p:spPr>
          <a:xfrm>
            <a:off x="0" y="144855"/>
            <a:ext cx="9248446" cy="1926760"/>
          </a:xfrm>
          <a:prstGeom prst="rect">
            <a:avLst/>
          </a:prstGeom>
        </p:spPr>
      </p:pic>
      <p:pic>
        <p:nvPicPr>
          <p:cNvPr id="5" name="Grafik 4">
            <a:extLst>
              <a:ext uri="{FF2B5EF4-FFF2-40B4-BE49-F238E27FC236}">
                <a16:creationId xmlns:a16="http://schemas.microsoft.com/office/drawing/2014/main" id="{83165E1F-ABAE-C526-1E95-C7B3C27B7AC9}"/>
              </a:ext>
            </a:extLst>
          </p:cNvPr>
          <p:cNvPicPr>
            <a:picLocks noChangeAspect="1"/>
          </p:cNvPicPr>
          <p:nvPr/>
        </p:nvPicPr>
        <p:blipFill>
          <a:blip r:embed="rId3"/>
          <a:stretch>
            <a:fillRect/>
          </a:stretch>
        </p:blipFill>
        <p:spPr>
          <a:xfrm>
            <a:off x="300533" y="2137433"/>
            <a:ext cx="11263724" cy="1538274"/>
          </a:xfrm>
          <a:prstGeom prst="rect">
            <a:avLst/>
          </a:prstGeom>
        </p:spPr>
      </p:pic>
      <p:pic>
        <p:nvPicPr>
          <p:cNvPr id="7" name="Grafik 6">
            <a:extLst>
              <a:ext uri="{FF2B5EF4-FFF2-40B4-BE49-F238E27FC236}">
                <a16:creationId xmlns:a16="http://schemas.microsoft.com/office/drawing/2014/main" id="{A224779A-FA5E-CACD-A1D8-E1A1F5A776B1}"/>
              </a:ext>
            </a:extLst>
          </p:cNvPr>
          <p:cNvPicPr>
            <a:picLocks noChangeAspect="1"/>
          </p:cNvPicPr>
          <p:nvPr/>
        </p:nvPicPr>
        <p:blipFill>
          <a:blip r:embed="rId4"/>
          <a:stretch>
            <a:fillRect/>
          </a:stretch>
        </p:blipFill>
        <p:spPr>
          <a:xfrm>
            <a:off x="488604" y="3472707"/>
            <a:ext cx="5607396" cy="3282378"/>
          </a:xfrm>
          <a:prstGeom prst="rect">
            <a:avLst/>
          </a:prstGeom>
        </p:spPr>
      </p:pic>
    </p:spTree>
    <p:extLst>
      <p:ext uri="{BB962C8B-B14F-4D97-AF65-F5344CB8AC3E}">
        <p14:creationId xmlns:p14="http://schemas.microsoft.com/office/powerpoint/2010/main" val="3160625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EEAB709-793B-391D-5DC6-82BAA9CA7B41}"/>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A756CA8A-F6B5-5BD3-3AE9-2883AAD76D38}"/>
              </a:ext>
            </a:extLst>
          </p:cNvPr>
          <p:cNvPicPr>
            <a:picLocks noChangeAspect="1"/>
          </p:cNvPicPr>
          <p:nvPr/>
        </p:nvPicPr>
        <p:blipFill>
          <a:blip r:embed="rId2"/>
          <a:stretch>
            <a:fillRect/>
          </a:stretch>
        </p:blipFill>
        <p:spPr>
          <a:xfrm>
            <a:off x="-198596" y="-199571"/>
            <a:ext cx="4173067" cy="1328546"/>
          </a:xfrm>
          <a:prstGeom prst="rect">
            <a:avLst/>
          </a:prstGeom>
        </p:spPr>
      </p:pic>
      <p:pic>
        <p:nvPicPr>
          <p:cNvPr id="7" name="Grafik 6">
            <a:extLst>
              <a:ext uri="{FF2B5EF4-FFF2-40B4-BE49-F238E27FC236}">
                <a16:creationId xmlns:a16="http://schemas.microsoft.com/office/drawing/2014/main" id="{FCED9235-AC14-1B03-BED1-FE237D421F9C}"/>
              </a:ext>
            </a:extLst>
          </p:cNvPr>
          <p:cNvPicPr>
            <a:picLocks noChangeAspect="1"/>
          </p:cNvPicPr>
          <p:nvPr/>
        </p:nvPicPr>
        <p:blipFill>
          <a:blip r:embed="rId3"/>
          <a:stretch>
            <a:fillRect/>
          </a:stretch>
        </p:blipFill>
        <p:spPr>
          <a:xfrm>
            <a:off x="0" y="1047292"/>
            <a:ext cx="3694917" cy="2887836"/>
          </a:xfrm>
          <a:prstGeom prst="rect">
            <a:avLst/>
          </a:prstGeom>
        </p:spPr>
      </p:pic>
      <p:pic>
        <p:nvPicPr>
          <p:cNvPr id="9" name="Grafik 8">
            <a:extLst>
              <a:ext uri="{FF2B5EF4-FFF2-40B4-BE49-F238E27FC236}">
                <a16:creationId xmlns:a16="http://schemas.microsoft.com/office/drawing/2014/main" id="{8EFF28AE-1B0C-35E6-727C-F19D64A64E04}"/>
              </a:ext>
            </a:extLst>
          </p:cNvPr>
          <p:cNvPicPr>
            <a:picLocks noChangeAspect="1"/>
          </p:cNvPicPr>
          <p:nvPr/>
        </p:nvPicPr>
        <p:blipFill>
          <a:blip r:embed="rId4"/>
          <a:stretch>
            <a:fillRect/>
          </a:stretch>
        </p:blipFill>
        <p:spPr>
          <a:xfrm>
            <a:off x="3694917" y="202075"/>
            <a:ext cx="8553611" cy="3947821"/>
          </a:xfrm>
          <a:prstGeom prst="rect">
            <a:avLst/>
          </a:prstGeom>
        </p:spPr>
      </p:pic>
      <p:pic>
        <p:nvPicPr>
          <p:cNvPr id="11" name="Grafik 10">
            <a:extLst>
              <a:ext uri="{FF2B5EF4-FFF2-40B4-BE49-F238E27FC236}">
                <a16:creationId xmlns:a16="http://schemas.microsoft.com/office/drawing/2014/main" id="{E5C9F720-B9A2-A258-B237-BB78339D55AF}"/>
              </a:ext>
            </a:extLst>
          </p:cNvPr>
          <p:cNvPicPr>
            <a:picLocks noChangeAspect="1"/>
          </p:cNvPicPr>
          <p:nvPr/>
        </p:nvPicPr>
        <p:blipFill>
          <a:blip r:embed="rId5"/>
          <a:stretch>
            <a:fillRect/>
          </a:stretch>
        </p:blipFill>
        <p:spPr>
          <a:xfrm>
            <a:off x="3694917" y="4174793"/>
            <a:ext cx="8440328" cy="2524477"/>
          </a:xfrm>
          <a:prstGeom prst="rect">
            <a:avLst/>
          </a:prstGeom>
        </p:spPr>
      </p:pic>
    </p:spTree>
    <p:extLst>
      <p:ext uri="{BB962C8B-B14F-4D97-AF65-F5344CB8AC3E}">
        <p14:creationId xmlns:p14="http://schemas.microsoft.com/office/powerpoint/2010/main" val="1180079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4E031B6-45C3-89A6-D0FD-FF6695B4818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C2E41033-6AC4-1BE6-BDE8-DE1EE44CF82E}"/>
              </a:ext>
            </a:extLst>
          </p:cNvPr>
          <p:cNvPicPr>
            <a:picLocks noChangeAspect="1"/>
          </p:cNvPicPr>
          <p:nvPr/>
        </p:nvPicPr>
        <p:blipFill>
          <a:blip r:embed="rId2"/>
          <a:stretch>
            <a:fillRect/>
          </a:stretch>
        </p:blipFill>
        <p:spPr>
          <a:xfrm>
            <a:off x="189020" y="65491"/>
            <a:ext cx="8373644" cy="5477639"/>
          </a:xfrm>
          <a:prstGeom prst="rect">
            <a:avLst/>
          </a:prstGeom>
        </p:spPr>
      </p:pic>
      <p:pic>
        <p:nvPicPr>
          <p:cNvPr id="5" name="Grafik 4">
            <a:extLst>
              <a:ext uri="{FF2B5EF4-FFF2-40B4-BE49-F238E27FC236}">
                <a16:creationId xmlns:a16="http://schemas.microsoft.com/office/drawing/2014/main" id="{88024D4C-3003-AD08-A925-69984EBD69AA}"/>
              </a:ext>
            </a:extLst>
          </p:cNvPr>
          <p:cNvPicPr>
            <a:picLocks noChangeAspect="1"/>
          </p:cNvPicPr>
          <p:nvPr/>
        </p:nvPicPr>
        <p:blipFill>
          <a:blip r:embed="rId3"/>
          <a:stretch>
            <a:fillRect/>
          </a:stretch>
        </p:blipFill>
        <p:spPr>
          <a:xfrm>
            <a:off x="241415" y="5487402"/>
            <a:ext cx="8268854" cy="1305107"/>
          </a:xfrm>
          <a:prstGeom prst="rect">
            <a:avLst/>
          </a:prstGeom>
        </p:spPr>
      </p:pic>
      <p:pic>
        <p:nvPicPr>
          <p:cNvPr id="7" name="Grafik 6">
            <a:extLst>
              <a:ext uri="{FF2B5EF4-FFF2-40B4-BE49-F238E27FC236}">
                <a16:creationId xmlns:a16="http://schemas.microsoft.com/office/drawing/2014/main" id="{48F31159-8A47-2BD0-8321-00B1D141368F}"/>
              </a:ext>
            </a:extLst>
          </p:cNvPr>
          <p:cNvPicPr>
            <a:picLocks noChangeAspect="1"/>
          </p:cNvPicPr>
          <p:nvPr/>
        </p:nvPicPr>
        <p:blipFill>
          <a:blip r:embed="rId4"/>
          <a:stretch>
            <a:fillRect/>
          </a:stretch>
        </p:blipFill>
        <p:spPr>
          <a:xfrm>
            <a:off x="8356348" y="4585056"/>
            <a:ext cx="3835651" cy="1961745"/>
          </a:xfrm>
          <a:prstGeom prst="rect">
            <a:avLst/>
          </a:prstGeom>
        </p:spPr>
      </p:pic>
    </p:spTree>
    <p:extLst>
      <p:ext uri="{BB962C8B-B14F-4D97-AF65-F5344CB8AC3E}">
        <p14:creationId xmlns:p14="http://schemas.microsoft.com/office/powerpoint/2010/main" val="3235765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FE5772E-8932-0A64-93EE-77319A39F2F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FC7AF66-136F-DD5E-0289-DB6B005C6D0C}"/>
              </a:ext>
            </a:extLst>
          </p:cNvPr>
          <p:cNvPicPr>
            <a:picLocks noChangeAspect="1"/>
          </p:cNvPicPr>
          <p:nvPr/>
        </p:nvPicPr>
        <p:blipFill>
          <a:blip r:embed="rId2"/>
          <a:stretch>
            <a:fillRect/>
          </a:stretch>
        </p:blipFill>
        <p:spPr>
          <a:xfrm>
            <a:off x="253881" y="147179"/>
            <a:ext cx="3923267" cy="2967213"/>
          </a:xfrm>
          <a:prstGeom prst="rect">
            <a:avLst/>
          </a:prstGeom>
        </p:spPr>
      </p:pic>
      <p:pic>
        <p:nvPicPr>
          <p:cNvPr id="5" name="Grafik 4">
            <a:extLst>
              <a:ext uri="{FF2B5EF4-FFF2-40B4-BE49-F238E27FC236}">
                <a16:creationId xmlns:a16="http://schemas.microsoft.com/office/drawing/2014/main" id="{633CC253-F7B9-96D5-C502-42801CD91C5B}"/>
              </a:ext>
            </a:extLst>
          </p:cNvPr>
          <p:cNvPicPr>
            <a:picLocks noChangeAspect="1"/>
          </p:cNvPicPr>
          <p:nvPr/>
        </p:nvPicPr>
        <p:blipFill>
          <a:blip r:embed="rId3"/>
          <a:stretch>
            <a:fillRect/>
          </a:stretch>
        </p:blipFill>
        <p:spPr>
          <a:xfrm>
            <a:off x="3034296" y="536705"/>
            <a:ext cx="8903823" cy="5155374"/>
          </a:xfrm>
          <a:prstGeom prst="rect">
            <a:avLst/>
          </a:prstGeom>
        </p:spPr>
      </p:pic>
      <p:pic>
        <p:nvPicPr>
          <p:cNvPr id="7" name="Grafik 6">
            <a:extLst>
              <a:ext uri="{FF2B5EF4-FFF2-40B4-BE49-F238E27FC236}">
                <a16:creationId xmlns:a16="http://schemas.microsoft.com/office/drawing/2014/main" id="{8EFEC009-86C4-9D4D-338A-E733287D6904}"/>
              </a:ext>
            </a:extLst>
          </p:cNvPr>
          <p:cNvPicPr>
            <a:picLocks noChangeAspect="1"/>
          </p:cNvPicPr>
          <p:nvPr/>
        </p:nvPicPr>
        <p:blipFill>
          <a:blip r:embed="rId4"/>
          <a:stretch>
            <a:fillRect/>
          </a:stretch>
        </p:blipFill>
        <p:spPr>
          <a:xfrm>
            <a:off x="7278986" y="1711609"/>
            <a:ext cx="4577652" cy="800727"/>
          </a:xfrm>
          <a:prstGeom prst="rect">
            <a:avLst/>
          </a:prstGeom>
        </p:spPr>
      </p:pic>
      <p:pic>
        <p:nvPicPr>
          <p:cNvPr id="9" name="Grafik 8">
            <a:extLst>
              <a:ext uri="{FF2B5EF4-FFF2-40B4-BE49-F238E27FC236}">
                <a16:creationId xmlns:a16="http://schemas.microsoft.com/office/drawing/2014/main" id="{C85AF95A-BCC2-6B6F-23F5-5916E501C033}"/>
              </a:ext>
            </a:extLst>
          </p:cNvPr>
          <p:cNvPicPr>
            <a:picLocks noChangeAspect="1"/>
          </p:cNvPicPr>
          <p:nvPr/>
        </p:nvPicPr>
        <p:blipFill>
          <a:blip r:embed="rId5"/>
          <a:srcRect r="53419"/>
          <a:stretch>
            <a:fillRect/>
          </a:stretch>
        </p:blipFill>
        <p:spPr>
          <a:xfrm>
            <a:off x="525101" y="2756554"/>
            <a:ext cx="2509195" cy="2050723"/>
          </a:xfrm>
          <a:prstGeom prst="rect">
            <a:avLst/>
          </a:prstGeom>
        </p:spPr>
      </p:pic>
      <p:pic>
        <p:nvPicPr>
          <p:cNvPr id="10" name="Grafik 9">
            <a:extLst>
              <a:ext uri="{FF2B5EF4-FFF2-40B4-BE49-F238E27FC236}">
                <a16:creationId xmlns:a16="http://schemas.microsoft.com/office/drawing/2014/main" id="{B3131736-9992-A930-07E4-E1AAD287BBEF}"/>
              </a:ext>
            </a:extLst>
          </p:cNvPr>
          <p:cNvPicPr>
            <a:picLocks noChangeAspect="1"/>
          </p:cNvPicPr>
          <p:nvPr/>
        </p:nvPicPr>
        <p:blipFill>
          <a:blip r:embed="rId5"/>
          <a:srcRect l="48067"/>
          <a:stretch>
            <a:fillRect/>
          </a:stretch>
        </p:blipFill>
        <p:spPr>
          <a:xfrm>
            <a:off x="253881" y="4807277"/>
            <a:ext cx="2797521" cy="2050723"/>
          </a:xfrm>
          <a:prstGeom prst="rect">
            <a:avLst/>
          </a:prstGeom>
        </p:spPr>
      </p:pic>
    </p:spTree>
    <p:extLst>
      <p:ext uri="{BB962C8B-B14F-4D97-AF65-F5344CB8AC3E}">
        <p14:creationId xmlns:p14="http://schemas.microsoft.com/office/powerpoint/2010/main" val="364425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9C9C9A3-1DF4-F192-2CDB-1F14378844C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2E1B118D-91EB-5517-B3E5-ACF24B724697}"/>
              </a:ext>
            </a:extLst>
          </p:cNvPr>
          <p:cNvPicPr>
            <a:picLocks noChangeAspect="1"/>
          </p:cNvPicPr>
          <p:nvPr/>
        </p:nvPicPr>
        <p:blipFill>
          <a:blip r:embed="rId2"/>
          <a:stretch>
            <a:fillRect/>
          </a:stretch>
        </p:blipFill>
        <p:spPr>
          <a:xfrm>
            <a:off x="165745" y="0"/>
            <a:ext cx="11851928" cy="3594226"/>
          </a:xfrm>
          <a:prstGeom prst="rect">
            <a:avLst/>
          </a:prstGeom>
        </p:spPr>
      </p:pic>
      <p:pic>
        <p:nvPicPr>
          <p:cNvPr id="5" name="Grafik 4">
            <a:extLst>
              <a:ext uri="{FF2B5EF4-FFF2-40B4-BE49-F238E27FC236}">
                <a16:creationId xmlns:a16="http://schemas.microsoft.com/office/drawing/2014/main" id="{A8474FE1-C208-4D8E-2E61-475F8DB03A3C}"/>
              </a:ext>
            </a:extLst>
          </p:cNvPr>
          <p:cNvPicPr>
            <a:picLocks noChangeAspect="1"/>
          </p:cNvPicPr>
          <p:nvPr/>
        </p:nvPicPr>
        <p:blipFill>
          <a:blip r:embed="rId3"/>
          <a:srcRect b="50468"/>
          <a:stretch>
            <a:fillRect/>
          </a:stretch>
        </p:blipFill>
        <p:spPr>
          <a:xfrm>
            <a:off x="83792" y="3530852"/>
            <a:ext cx="10545046" cy="1683944"/>
          </a:xfrm>
          <a:prstGeom prst="rect">
            <a:avLst/>
          </a:prstGeom>
        </p:spPr>
      </p:pic>
      <p:pic>
        <p:nvPicPr>
          <p:cNvPr id="9" name="Grafik 8">
            <a:extLst>
              <a:ext uri="{FF2B5EF4-FFF2-40B4-BE49-F238E27FC236}">
                <a16:creationId xmlns:a16="http://schemas.microsoft.com/office/drawing/2014/main" id="{81863739-CB03-08FF-20DE-0982420CD469}"/>
              </a:ext>
            </a:extLst>
          </p:cNvPr>
          <p:cNvPicPr>
            <a:picLocks noChangeAspect="1"/>
          </p:cNvPicPr>
          <p:nvPr/>
        </p:nvPicPr>
        <p:blipFill>
          <a:blip r:embed="rId4"/>
          <a:stretch>
            <a:fillRect/>
          </a:stretch>
        </p:blipFill>
        <p:spPr>
          <a:xfrm>
            <a:off x="165745" y="5091699"/>
            <a:ext cx="5604957" cy="579090"/>
          </a:xfrm>
          <a:prstGeom prst="rect">
            <a:avLst/>
          </a:prstGeom>
        </p:spPr>
      </p:pic>
      <p:pic>
        <p:nvPicPr>
          <p:cNvPr id="11" name="Grafik 10">
            <a:extLst>
              <a:ext uri="{FF2B5EF4-FFF2-40B4-BE49-F238E27FC236}">
                <a16:creationId xmlns:a16="http://schemas.microsoft.com/office/drawing/2014/main" id="{91513B63-207D-978B-0A8A-F64B1C77FB17}"/>
              </a:ext>
            </a:extLst>
          </p:cNvPr>
          <p:cNvPicPr>
            <a:picLocks noChangeAspect="1"/>
          </p:cNvPicPr>
          <p:nvPr/>
        </p:nvPicPr>
        <p:blipFill>
          <a:blip r:embed="rId5"/>
          <a:stretch>
            <a:fillRect/>
          </a:stretch>
        </p:blipFill>
        <p:spPr>
          <a:xfrm>
            <a:off x="165745" y="5408035"/>
            <a:ext cx="3003440" cy="1390137"/>
          </a:xfrm>
          <a:prstGeom prst="rect">
            <a:avLst/>
          </a:prstGeom>
        </p:spPr>
      </p:pic>
      <p:pic>
        <p:nvPicPr>
          <p:cNvPr id="13" name="Grafik 12">
            <a:extLst>
              <a:ext uri="{FF2B5EF4-FFF2-40B4-BE49-F238E27FC236}">
                <a16:creationId xmlns:a16="http://schemas.microsoft.com/office/drawing/2014/main" id="{C22ED04F-1E42-6C76-2626-E6528AEAEE53}"/>
              </a:ext>
            </a:extLst>
          </p:cNvPr>
          <p:cNvPicPr>
            <a:picLocks noChangeAspect="1"/>
          </p:cNvPicPr>
          <p:nvPr/>
        </p:nvPicPr>
        <p:blipFill>
          <a:blip r:embed="rId6"/>
          <a:stretch>
            <a:fillRect/>
          </a:stretch>
        </p:blipFill>
        <p:spPr>
          <a:xfrm>
            <a:off x="2688880" y="5338607"/>
            <a:ext cx="4297096" cy="1373662"/>
          </a:xfrm>
          <a:prstGeom prst="rect">
            <a:avLst/>
          </a:prstGeom>
        </p:spPr>
      </p:pic>
      <p:pic>
        <p:nvPicPr>
          <p:cNvPr id="15" name="Grafik 14">
            <a:extLst>
              <a:ext uri="{FF2B5EF4-FFF2-40B4-BE49-F238E27FC236}">
                <a16:creationId xmlns:a16="http://schemas.microsoft.com/office/drawing/2014/main" id="{D6A30BD7-B0A4-9A52-42CA-857445F183E3}"/>
              </a:ext>
            </a:extLst>
          </p:cNvPr>
          <p:cNvPicPr>
            <a:picLocks noChangeAspect="1"/>
          </p:cNvPicPr>
          <p:nvPr/>
        </p:nvPicPr>
        <p:blipFill>
          <a:blip r:embed="rId7"/>
          <a:stretch>
            <a:fillRect/>
          </a:stretch>
        </p:blipFill>
        <p:spPr>
          <a:xfrm>
            <a:off x="6804730" y="5310303"/>
            <a:ext cx="2864371" cy="1487869"/>
          </a:xfrm>
          <a:prstGeom prst="rect">
            <a:avLst/>
          </a:prstGeom>
        </p:spPr>
      </p:pic>
      <p:pic>
        <p:nvPicPr>
          <p:cNvPr id="17" name="Grafik 16">
            <a:extLst>
              <a:ext uri="{FF2B5EF4-FFF2-40B4-BE49-F238E27FC236}">
                <a16:creationId xmlns:a16="http://schemas.microsoft.com/office/drawing/2014/main" id="{64BC7954-E337-38CC-9D15-AEC3F5E0A8A1}"/>
              </a:ext>
            </a:extLst>
          </p:cNvPr>
          <p:cNvPicPr>
            <a:picLocks noChangeAspect="1"/>
          </p:cNvPicPr>
          <p:nvPr/>
        </p:nvPicPr>
        <p:blipFill>
          <a:blip r:embed="rId8"/>
          <a:stretch>
            <a:fillRect/>
          </a:stretch>
        </p:blipFill>
        <p:spPr>
          <a:xfrm>
            <a:off x="9669101" y="5408035"/>
            <a:ext cx="2661720" cy="1105437"/>
          </a:xfrm>
          <a:prstGeom prst="rect">
            <a:avLst/>
          </a:prstGeom>
        </p:spPr>
      </p:pic>
    </p:spTree>
    <p:extLst>
      <p:ext uri="{BB962C8B-B14F-4D97-AF65-F5344CB8AC3E}">
        <p14:creationId xmlns:p14="http://schemas.microsoft.com/office/powerpoint/2010/main" val="355726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5C9CA18-3005-06F6-D286-6A1497BDF0D0}"/>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FB774C9B-D041-2DA0-6C36-1E53A67C175C}"/>
              </a:ext>
            </a:extLst>
          </p:cNvPr>
          <p:cNvPicPr>
            <a:picLocks noChangeAspect="1"/>
          </p:cNvPicPr>
          <p:nvPr/>
        </p:nvPicPr>
        <p:blipFill>
          <a:blip r:embed="rId2"/>
          <a:stretch>
            <a:fillRect/>
          </a:stretch>
        </p:blipFill>
        <p:spPr>
          <a:xfrm>
            <a:off x="414688" y="3419474"/>
            <a:ext cx="4839351" cy="3429000"/>
          </a:xfrm>
          <a:prstGeom prst="rect">
            <a:avLst/>
          </a:prstGeom>
        </p:spPr>
      </p:pic>
      <p:pic>
        <p:nvPicPr>
          <p:cNvPr id="5" name="Grafik 4">
            <a:extLst>
              <a:ext uri="{FF2B5EF4-FFF2-40B4-BE49-F238E27FC236}">
                <a16:creationId xmlns:a16="http://schemas.microsoft.com/office/drawing/2014/main" id="{AEE2D491-73F9-4563-76C7-1BA2348EF8DF}"/>
              </a:ext>
            </a:extLst>
          </p:cNvPr>
          <p:cNvPicPr>
            <a:picLocks noChangeAspect="1"/>
          </p:cNvPicPr>
          <p:nvPr/>
        </p:nvPicPr>
        <p:blipFill>
          <a:blip r:embed="rId3"/>
          <a:stretch>
            <a:fillRect/>
          </a:stretch>
        </p:blipFill>
        <p:spPr>
          <a:xfrm>
            <a:off x="538513" y="452437"/>
            <a:ext cx="4397597" cy="3152775"/>
          </a:xfrm>
          <a:prstGeom prst="rect">
            <a:avLst/>
          </a:prstGeom>
        </p:spPr>
      </p:pic>
      <p:pic>
        <p:nvPicPr>
          <p:cNvPr id="7" name="Grafik 6">
            <a:extLst>
              <a:ext uri="{FF2B5EF4-FFF2-40B4-BE49-F238E27FC236}">
                <a16:creationId xmlns:a16="http://schemas.microsoft.com/office/drawing/2014/main" id="{1DBA6353-F7D4-EEB6-A940-DCDE46151D02}"/>
              </a:ext>
            </a:extLst>
          </p:cNvPr>
          <p:cNvPicPr>
            <a:picLocks noChangeAspect="1"/>
          </p:cNvPicPr>
          <p:nvPr/>
        </p:nvPicPr>
        <p:blipFill>
          <a:blip r:embed="rId4"/>
          <a:stretch>
            <a:fillRect/>
          </a:stretch>
        </p:blipFill>
        <p:spPr>
          <a:xfrm>
            <a:off x="5934075" y="576261"/>
            <a:ext cx="3733569" cy="2905125"/>
          </a:xfrm>
          <a:prstGeom prst="rect">
            <a:avLst/>
          </a:prstGeom>
        </p:spPr>
      </p:pic>
      <p:pic>
        <p:nvPicPr>
          <p:cNvPr id="9" name="Grafik 8">
            <a:extLst>
              <a:ext uri="{FF2B5EF4-FFF2-40B4-BE49-F238E27FC236}">
                <a16:creationId xmlns:a16="http://schemas.microsoft.com/office/drawing/2014/main" id="{675DBFBE-5A17-3185-3768-C372B9D38DEA}"/>
              </a:ext>
            </a:extLst>
          </p:cNvPr>
          <p:cNvPicPr>
            <a:picLocks noChangeAspect="1"/>
          </p:cNvPicPr>
          <p:nvPr/>
        </p:nvPicPr>
        <p:blipFill>
          <a:blip r:embed="rId5"/>
          <a:stretch>
            <a:fillRect/>
          </a:stretch>
        </p:blipFill>
        <p:spPr>
          <a:xfrm>
            <a:off x="5058759" y="3714750"/>
            <a:ext cx="3744995" cy="2905125"/>
          </a:xfrm>
          <a:prstGeom prst="rect">
            <a:avLst/>
          </a:prstGeom>
        </p:spPr>
      </p:pic>
      <p:sp>
        <p:nvSpPr>
          <p:cNvPr id="10" name="Textfeld 9">
            <a:extLst>
              <a:ext uri="{FF2B5EF4-FFF2-40B4-BE49-F238E27FC236}">
                <a16:creationId xmlns:a16="http://schemas.microsoft.com/office/drawing/2014/main" id="{80F09DF2-FB74-29EA-C242-616EB1D1C3F0}"/>
              </a:ext>
            </a:extLst>
          </p:cNvPr>
          <p:cNvSpPr txBox="1"/>
          <p:nvPr/>
        </p:nvSpPr>
        <p:spPr>
          <a:xfrm>
            <a:off x="257175" y="0"/>
            <a:ext cx="1195840" cy="369332"/>
          </a:xfrm>
          <a:prstGeom prst="rect">
            <a:avLst/>
          </a:prstGeom>
          <a:noFill/>
        </p:spPr>
        <p:txBody>
          <a:bodyPr wrap="none" rtlCol="0">
            <a:spAutoFit/>
          </a:bodyPr>
          <a:lstStyle/>
          <a:p>
            <a:r>
              <a:rPr lang="de-DE" dirty="0">
                <a:solidFill>
                  <a:schemeClr val="bg1"/>
                </a:solidFill>
              </a:rPr>
              <a:t>Challenges</a:t>
            </a:r>
          </a:p>
        </p:txBody>
      </p:sp>
    </p:spTree>
    <p:extLst>
      <p:ext uri="{BB962C8B-B14F-4D97-AF65-F5344CB8AC3E}">
        <p14:creationId xmlns:p14="http://schemas.microsoft.com/office/powerpoint/2010/main" val="2230974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D034E08-A137-92B7-A18F-7BD62C2411E1}"/>
            </a:ext>
          </a:extLst>
        </p:cNvPr>
        <p:cNvGrpSpPr/>
        <p:nvPr/>
      </p:nvGrpSpPr>
      <p:grpSpPr>
        <a:xfrm>
          <a:off x="0" y="0"/>
          <a:ext cx="0" cy="0"/>
          <a:chOff x="0" y="0"/>
          <a:chExt cx="0" cy="0"/>
        </a:xfrm>
      </p:grpSpPr>
      <p:pic>
        <p:nvPicPr>
          <p:cNvPr id="2" name="Grafik 1">
            <a:extLst>
              <a:ext uri="{FF2B5EF4-FFF2-40B4-BE49-F238E27FC236}">
                <a16:creationId xmlns:a16="http://schemas.microsoft.com/office/drawing/2014/main" id="{47911521-8D26-B8AA-2792-F2FB8BC33946}"/>
              </a:ext>
            </a:extLst>
          </p:cNvPr>
          <p:cNvPicPr>
            <a:picLocks noChangeAspect="1"/>
          </p:cNvPicPr>
          <p:nvPr/>
        </p:nvPicPr>
        <p:blipFill>
          <a:blip r:embed="rId2"/>
          <a:srcRect t="50065" b="2134"/>
          <a:stretch>
            <a:fillRect/>
          </a:stretch>
        </p:blipFill>
        <p:spPr>
          <a:xfrm>
            <a:off x="83792" y="434565"/>
            <a:ext cx="10545046" cy="1625097"/>
          </a:xfrm>
          <a:prstGeom prst="rect">
            <a:avLst/>
          </a:prstGeom>
        </p:spPr>
      </p:pic>
      <p:pic>
        <p:nvPicPr>
          <p:cNvPr id="6" name="Grafik 5">
            <a:extLst>
              <a:ext uri="{FF2B5EF4-FFF2-40B4-BE49-F238E27FC236}">
                <a16:creationId xmlns:a16="http://schemas.microsoft.com/office/drawing/2014/main" id="{28FD646E-B187-4F31-8265-27087C83E87D}"/>
              </a:ext>
            </a:extLst>
          </p:cNvPr>
          <p:cNvPicPr>
            <a:picLocks noChangeAspect="1"/>
          </p:cNvPicPr>
          <p:nvPr/>
        </p:nvPicPr>
        <p:blipFill>
          <a:blip r:embed="rId3"/>
          <a:stretch>
            <a:fillRect/>
          </a:stretch>
        </p:blipFill>
        <p:spPr>
          <a:xfrm>
            <a:off x="444004" y="2059662"/>
            <a:ext cx="2887671" cy="244073"/>
          </a:xfrm>
          <a:prstGeom prst="rect">
            <a:avLst/>
          </a:prstGeom>
        </p:spPr>
      </p:pic>
      <p:pic>
        <p:nvPicPr>
          <p:cNvPr id="8" name="Grafik 7">
            <a:extLst>
              <a:ext uri="{FF2B5EF4-FFF2-40B4-BE49-F238E27FC236}">
                <a16:creationId xmlns:a16="http://schemas.microsoft.com/office/drawing/2014/main" id="{E39C583C-8C22-C5AD-A8D7-BBCDDA44E97B}"/>
              </a:ext>
            </a:extLst>
          </p:cNvPr>
          <p:cNvPicPr>
            <a:picLocks noChangeAspect="1"/>
          </p:cNvPicPr>
          <p:nvPr/>
        </p:nvPicPr>
        <p:blipFill>
          <a:blip r:embed="rId4"/>
          <a:stretch>
            <a:fillRect/>
          </a:stretch>
        </p:blipFill>
        <p:spPr>
          <a:xfrm>
            <a:off x="203216" y="2262243"/>
            <a:ext cx="3617346" cy="376044"/>
          </a:xfrm>
          <a:prstGeom prst="rect">
            <a:avLst/>
          </a:prstGeom>
        </p:spPr>
      </p:pic>
      <p:pic>
        <p:nvPicPr>
          <p:cNvPr id="10" name="Grafik 9">
            <a:extLst>
              <a:ext uri="{FF2B5EF4-FFF2-40B4-BE49-F238E27FC236}">
                <a16:creationId xmlns:a16="http://schemas.microsoft.com/office/drawing/2014/main" id="{A3E7C694-C283-0947-D31B-5B48FB99D621}"/>
              </a:ext>
            </a:extLst>
          </p:cNvPr>
          <p:cNvPicPr>
            <a:picLocks noChangeAspect="1"/>
          </p:cNvPicPr>
          <p:nvPr/>
        </p:nvPicPr>
        <p:blipFill>
          <a:blip r:embed="rId5"/>
          <a:stretch>
            <a:fillRect/>
          </a:stretch>
        </p:blipFill>
        <p:spPr>
          <a:xfrm>
            <a:off x="3820562" y="2262763"/>
            <a:ext cx="5182873" cy="578105"/>
          </a:xfrm>
          <a:prstGeom prst="rect">
            <a:avLst/>
          </a:prstGeom>
        </p:spPr>
      </p:pic>
      <p:pic>
        <p:nvPicPr>
          <p:cNvPr id="12" name="Grafik 11">
            <a:extLst>
              <a:ext uri="{FF2B5EF4-FFF2-40B4-BE49-F238E27FC236}">
                <a16:creationId xmlns:a16="http://schemas.microsoft.com/office/drawing/2014/main" id="{DF95FFB0-B398-3D6B-8E04-6DDD1D627ECE}"/>
              </a:ext>
            </a:extLst>
          </p:cNvPr>
          <p:cNvPicPr>
            <a:picLocks noChangeAspect="1"/>
          </p:cNvPicPr>
          <p:nvPr/>
        </p:nvPicPr>
        <p:blipFill>
          <a:blip r:embed="rId6"/>
          <a:stretch>
            <a:fillRect/>
          </a:stretch>
        </p:blipFill>
        <p:spPr>
          <a:xfrm>
            <a:off x="8692381" y="2262243"/>
            <a:ext cx="3499619" cy="500608"/>
          </a:xfrm>
          <a:prstGeom prst="rect">
            <a:avLst/>
          </a:prstGeom>
        </p:spPr>
      </p:pic>
      <p:pic>
        <p:nvPicPr>
          <p:cNvPr id="16" name="Grafik 15">
            <a:extLst>
              <a:ext uri="{FF2B5EF4-FFF2-40B4-BE49-F238E27FC236}">
                <a16:creationId xmlns:a16="http://schemas.microsoft.com/office/drawing/2014/main" id="{F7042529-B44C-B2A7-A30F-511A7ADBE0D0}"/>
              </a:ext>
            </a:extLst>
          </p:cNvPr>
          <p:cNvPicPr>
            <a:picLocks noChangeAspect="1"/>
          </p:cNvPicPr>
          <p:nvPr/>
        </p:nvPicPr>
        <p:blipFill>
          <a:blip r:embed="rId7"/>
          <a:stretch>
            <a:fillRect/>
          </a:stretch>
        </p:blipFill>
        <p:spPr>
          <a:xfrm>
            <a:off x="0" y="2675859"/>
            <a:ext cx="3153593" cy="578105"/>
          </a:xfrm>
          <a:prstGeom prst="rect">
            <a:avLst/>
          </a:prstGeom>
        </p:spPr>
      </p:pic>
      <p:pic>
        <p:nvPicPr>
          <p:cNvPr id="18" name="Grafik 17">
            <a:extLst>
              <a:ext uri="{FF2B5EF4-FFF2-40B4-BE49-F238E27FC236}">
                <a16:creationId xmlns:a16="http://schemas.microsoft.com/office/drawing/2014/main" id="{4253134F-C2CC-0C22-DF1E-5B15FF5CB934}"/>
              </a:ext>
            </a:extLst>
          </p:cNvPr>
          <p:cNvPicPr>
            <a:picLocks noChangeAspect="1"/>
          </p:cNvPicPr>
          <p:nvPr/>
        </p:nvPicPr>
        <p:blipFill>
          <a:blip r:embed="rId8"/>
          <a:stretch>
            <a:fillRect/>
          </a:stretch>
        </p:blipFill>
        <p:spPr>
          <a:xfrm>
            <a:off x="203216" y="3291536"/>
            <a:ext cx="11344534" cy="2150023"/>
          </a:xfrm>
          <a:prstGeom prst="rect">
            <a:avLst/>
          </a:prstGeom>
        </p:spPr>
      </p:pic>
      <p:pic>
        <p:nvPicPr>
          <p:cNvPr id="20" name="Grafik 19">
            <a:extLst>
              <a:ext uri="{FF2B5EF4-FFF2-40B4-BE49-F238E27FC236}">
                <a16:creationId xmlns:a16="http://schemas.microsoft.com/office/drawing/2014/main" id="{BBBE6D56-929F-3351-B9CF-BD4045EB2C25}"/>
              </a:ext>
            </a:extLst>
          </p:cNvPr>
          <p:cNvPicPr>
            <a:picLocks noChangeAspect="1"/>
          </p:cNvPicPr>
          <p:nvPr/>
        </p:nvPicPr>
        <p:blipFill>
          <a:blip r:embed="rId9"/>
          <a:stretch>
            <a:fillRect/>
          </a:stretch>
        </p:blipFill>
        <p:spPr>
          <a:xfrm>
            <a:off x="444004" y="5343314"/>
            <a:ext cx="8468907" cy="1514686"/>
          </a:xfrm>
          <a:prstGeom prst="rect">
            <a:avLst/>
          </a:prstGeom>
        </p:spPr>
      </p:pic>
    </p:spTree>
    <p:extLst>
      <p:ext uri="{BB962C8B-B14F-4D97-AF65-F5344CB8AC3E}">
        <p14:creationId xmlns:p14="http://schemas.microsoft.com/office/powerpoint/2010/main" val="2349550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77017C9-BE0D-D499-394C-77FFFB642BFD}"/>
            </a:ext>
          </a:extLst>
        </p:cNvPr>
        <p:cNvGrpSpPr/>
        <p:nvPr/>
      </p:nvGrpSpPr>
      <p:grpSpPr>
        <a:xfrm>
          <a:off x="0" y="0"/>
          <a:ext cx="0" cy="0"/>
          <a:chOff x="0" y="0"/>
          <a:chExt cx="0" cy="0"/>
        </a:xfrm>
      </p:grpSpPr>
      <p:pic>
        <p:nvPicPr>
          <p:cNvPr id="4" name="Grafik 3">
            <a:extLst>
              <a:ext uri="{FF2B5EF4-FFF2-40B4-BE49-F238E27FC236}">
                <a16:creationId xmlns:a16="http://schemas.microsoft.com/office/drawing/2014/main" id="{63CFF88E-51D5-2DB8-3C1F-0E707B8D5127}"/>
              </a:ext>
            </a:extLst>
          </p:cNvPr>
          <p:cNvPicPr>
            <a:picLocks noChangeAspect="1"/>
          </p:cNvPicPr>
          <p:nvPr/>
        </p:nvPicPr>
        <p:blipFill>
          <a:blip r:embed="rId2"/>
          <a:stretch>
            <a:fillRect/>
          </a:stretch>
        </p:blipFill>
        <p:spPr>
          <a:xfrm>
            <a:off x="129463" y="136962"/>
            <a:ext cx="9336261" cy="3292037"/>
          </a:xfrm>
          <a:prstGeom prst="rect">
            <a:avLst/>
          </a:prstGeom>
        </p:spPr>
      </p:pic>
    </p:spTree>
    <p:extLst>
      <p:ext uri="{BB962C8B-B14F-4D97-AF65-F5344CB8AC3E}">
        <p14:creationId xmlns:p14="http://schemas.microsoft.com/office/powerpoint/2010/main" val="2204051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0019500A-C6E4-C133-6910-59AA7BAAB57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839E4941-9317-D368-1275-0C565ECFDFFE}"/>
              </a:ext>
            </a:extLst>
          </p:cNvPr>
          <p:cNvPicPr>
            <a:picLocks noChangeAspect="1"/>
          </p:cNvPicPr>
          <p:nvPr/>
        </p:nvPicPr>
        <p:blipFill>
          <a:blip r:embed="rId2"/>
          <a:stretch>
            <a:fillRect/>
          </a:stretch>
        </p:blipFill>
        <p:spPr>
          <a:xfrm>
            <a:off x="118148" y="0"/>
            <a:ext cx="4875679" cy="3601529"/>
          </a:xfrm>
          <a:prstGeom prst="rect">
            <a:avLst/>
          </a:prstGeom>
        </p:spPr>
      </p:pic>
      <p:pic>
        <p:nvPicPr>
          <p:cNvPr id="5" name="Grafik 4">
            <a:extLst>
              <a:ext uri="{FF2B5EF4-FFF2-40B4-BE49-F238E27FC236}">
                <a16:creationId xmlns:a16="http://schemas.microsoft.com/office/drawing/2014/main" id="{CEC73A80-FD0E-2F2E-E490-6B759FBC7D6A}"/>
              </a:ext>
            </a:extLst>
          </p:cNvPr>
          <p:cNvPicPr>
            <a:picLocks noChangeAspect="1"/>
          </p:cNvPicPr>
          <p:nvPr/>
        </p:nvPicPr>
        <p:blipFill>
          <a:blip r:embed="rId3"/>
          <a:stretch>
            <a:fillRect/>
          </a:stretch>
        </p:blipFill>
        <p:spPr>
          <a:xfrm>
            <a:off x="3337385" y="507612"/>
            <a:ext cx="8854615" cy="2776533"/>
          </a:xfrm>
          <a:prstGeom prst="rect">
            <a:avLst/>
          </a:prstGeom>
        </p:spPr>
      </p:pic>
      <p:pic>
        <p:nvPicPr>
          <p:cNvPr id="7" name="Grafik 6">
            <a:extLst>
              <a:ext uri="{FF2B5EF4-FFF2-40B4-BE49-F238E27FC236}">
                <a16:creationId xmlns:a16="http://schemas.microsoft.com/office/drawing/2014/main" id="{2043EE8B-2B33-D197-7ECA-FA4B3560B3C6}"/>
              </a:ext>
            </a:extLst>
          </p:cNvPr>
          <p:cNvPicPr>
            <a:picLocks noChangeAspect="1"/>
          </p:cNvPicPr>
          <p:nvPr/>
        </p:nvPicPr>
        <p:blipFill>
          <a:blip r:embed="rId4"/>
          <a:srcRect l="1168"/>
          <a:stretch>
            <a:fillRect/>
          </a:stretch>
        </p:blipFill>
        <p:spPr>
          <a:xfrm>
            <a:off x="194666" y="3284145"/>
            <a:ext cx="8894734" cy="1432710"/>
          </a:xfrm>
          <a:prstGeom prst="rect">
            <a:avLst/>
          </a:prstGeom>
        </p:spPr>
      </p:pic>
    </p:spTree>
    <p:extLst>
      <p:ext uri="{BB962C8B-B14F-4D97-AF65-F5344CB8AC3E}">
        <p14:creationId xmlns:p14="http://schemas.microsoft.com/office/powerpoint/2010/main" val="2809212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72431EF5-657E-7F31-F79C-485B2A55E26D}"/>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6CBAA72B-75D1-AC13-B5B5-9DA89BE3A886}"/>
              </a:ext>
            </a:extLst>
          </p:cNvPr>
          <p:cNvPicPr>
            <a:picLocks noChangeAspect="1"/>
          </p:cNvPicPr>
          <p:nvPr/>
        </p:nvPicPr>
        <p:blipFill>
          <a:blip r:embed="rId2"/>
          <a:srcRect l="1129"/>
          <a:stretch>
            <a:fillRect/>
          </a:stretch>
        </p:blipFill>
        <p:spPr>
          <a:xfrm>
            <a:off x="3123446" y="502300"/>
            <a:ext cx="9068554" cy="1548405"/>
          </a:xfrm>
          <a:prstGeom prst="rect">
            <a:avLst/>
          </a:prstGeom>
        </p:spPr>
      </p:pic>
      <p:pic>
        <p:nvPicPr>
          <p:cNvPr id="5" name="Grafik 4">
            <a:extLst>
              <a:ext uri="{FF2B5EF4-FFF2-40B4-BE49-F238E27FC236}">
                <a16:creationId xmlns:a16="http://schemas.microsoft.com/office/drawing/2014/main" id="{21661E10-D861-1599-6BF5-6ED1BCD25140}"/>
              </a:ext>
            </a:extLst>
          </p:cNvPr>
          <p:cNvPicPr>
            <a:picLocks noChangeAspect="1"/>
          </p:cNvPicPr>
          <p:nvPr/>
        </p:nvPicPr>
        <p:blipFill>
          <a:blip r:embed="rId3"/>
          <a:stretch>
            <a:fillRect/>
          </a:stretch>
        </p:blipFill>
        <p:spPr>
          <a:xfrm>
            <a:off x="263847" y="0"/>
            <a:ext cx="4648034" cy="3114392"/>
          </a:xfrm>
          <a:prstGeom prst="rect">
            <a:avLst/>
          </a:prstGeom>
        </p:spPr>
      </p:pic>
      <p:pic>
        <p:nvPicPr>
          <p:cNvPr id="7" name="Grafik 6">
            <a:extLst>
              <a:ext uri="{FF2B5EF4-FFF2-40B4-BE49-F238E27FC236}">
                <a16:creationId xmlns:a16="http://schemas.microsoft.com/office/drawing/2014/main" id="{01D763F1-3C41-5891-1BC9-8F5BB7E89B2D}"/>
              </a:ext>
            </a:extLst>
          </p:cNvPr>
          <p:cNvPicPr>
            <a:picLocks noChangeAspect="1"/>
          </p:cNvPicPr>
          <p:nvPr/>
        </p:nvPicPr>
        <p:blipFill>
          <a:blip r:embed="rId4"/>
          <a:stretch>
            <a:fillRect/>
          </a:stretch>
        </p:blipFill>
        <p:spPr>
          <a:xfrm>
            <a:off x="5503941" y="2050705"/>
            <a:ext cx="6095999" cy="3324318"/>
          </a:xfrm>
          <a:prstGeom prst="rect">
            <a:avLst/>
          </a:prstGeom>
        </p:spPr>
      </p:pic>
      <p:pic>
        <p:nvPicPr>
          <p:cNvPr id="9" name="Grafik 8">
            <a:extLst>
              <a:ext uri="{FF2B5EF4-FFF2-40B4-BE49-F238E27FC236}">
                <a16:creationId xmlns:a16="http://schemas.microsoft.com/office/drawing/2014/main" id="{1137F1BD-2BC0-7655-2601-7163C160B96F}"/>
              </a:ext>
            </a:extLst>
          </p:cNvPr>
          <p:cNvPicPr>
            <a:picLocks noChangeAspect="1"/>
          </p:cNvPicPr>
          <p:nvPr/>
        </p:nvPicPr>
        <p:blipFill>
          <a:blip r:embed="rId5"/>
          <a:stretch>
            <a:fillRect/>
          </a:stretch>
        </p:blipFill>
        <p:spPr>
          <a:xfrm>
            <a:off x="200472" y="4898774"/>
            <a:ext cx="10942175" cy="1719309"/>
          </a:xfrm>
          <a:prstGeom prst="rect">
            <a:avLst/>
          </a:prstGeom>
        </p:spPr>
      </p:pic>
      <p:pic>
        <p:nvPicPr>
          <p:cNvPr id="11" name="Grafik 10">
            <a:extLst>
              <a:ext uri="{FF2B5EF4-FFF2-40B4-BE49-F238E27FC236}">
                <a16:creationId xmlns:a16="http://schemas.microsoft.com/office/drawing/2014/main" id="{F7EEB4EB-37A3-A492-BF84-0CC0337710A3}"/>
              </a:ext>
            </a:extLst>
          </p:cNvPr>
          <p:cNvPicPr>
            <a:picLocks noChangeAspect="1"/>
          </p:cNvPicPr>
          <p:nvPr/>
        </p:nvPicPr>
        <p:blipFill>
          <a:blip r:embed="rId6"/>
          <a:stretch>
            <a:fillRect/>
          </a:stretch>
        </p:blipFill>
        <p:spPr>
          <a:xfrm>
            <a:off x="136228" y="3057219"/>
            <a:ext cx="5847687" cy="1959556"/>
          </a:xfrm>
          <a:prstGeom prst="rect">
            <a:avLst/>
          </a:prstGeom>
        </p:spPr>
      </p:pic>
    </p:spTree>
    <p:extLst>
      <p:ext uri="{BB962C8B-B14F-4D97-AF65-F5344CB8AC3E}">
        <p14:creationId xmlns:p14="http://schemas.microsoft.com/office/powerpoint/2010/main" val="3911322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B5929F04-F852-572E-92E1-F50112CDFDD3}"/>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974C7C17-4D3F-EFA0-6E6D-2BFD8C1BB25B}"/>
              </a:ext>
            </a:extLst>
          </p:cNvPr>
          <p:cNvPicPr>
            <a:picLocks noChangeAspect="1"/>
          </p:cNvPicPr>
          <p:nvPr/>
        </p:nvPicPr>
        <p:blipFill>
          <a:blip r:embed="rId2"/>
          <a:srcRect b="54931"/>
          <a:stretch>
            <a:fillRect/>
          </a:stretch>
        </p:blipFill>
        <p:spPr>
          <a:xfrm>
            <a:off x="138515" y="52057"/>
            <a:ext cx="10511231" cy="1396498"/>
          </a:xfrm>
          <a:prstGeom prst="rect">
            <a:avLst/>
          </a:prstGeom>
        </p:spPr>
      </p:pic>
      <p:pic>
        <p:nvPicPr>
          <p:cNvPr id="5" name="Grafik 4">
            <a:extLst>
              <a:ext uri="{FF2B5EF4-FFF2-40B4-BE49-F238E27FC236}">
                <a16:creationId xmlns:a16="http://schemas.microsoft.com/office/drawing/2014/main" id="{4809310B-F7D6-8E1D-FDF6-DF8BAF491464}"/>
              </a:ext>
            </a:extLst>
          </p:cNvPr>
          <p:cNvPicPr>
            <a:picLocks noChangeAspect="1"/>
          </p:cNvPicPr>
          <p:nvPr/>
        </p:nvPicPr>
        <p:blipFill>
          <a:blip r:embed="rId3"/>
          <a:stretch>
            <a:fillRect/>
          </a:stretch>
        </p:blipFill>
        <p:spPr>
          <a:xfrm>
            <a:off x="5830432" y="1448555"/>
            <a:ext cx="5640309" cy="2521869"/>
          </a:xfrm>
          <a:prstGeom prst="rect">
            <a:avLst/>
          </a:prstGeom>
        </p:spPr>
      </p:pic>
      <p:pic>
        <p:nvPicPr>
          <p:cNvPr id="7" name="Grafik 6">
            <a:extLst>
              <a:ext uri="{FF2B5EF4-FFF2-40B4-BE49-F238E27FC236}">
                <a16:creationId xmlns:a16="http://schemas.microsoft.com/office/drawing/2014/main" id="{D417C0A8-7F7A-0A5B-BB7A-DED8D609595A}"/>
              </a:ext>
            </a:extLst>
          </p:cNvPr>
          <p:cNvPicPr>
            <a:picLocks noChangeAspect="1"/>
          </p:cNvPicPr>
          <p:nvPr/>
        </p:nvPicPr>
        <p:blipFill>
          <a:blip r:embed="rId4"/>
          <a:stretch>
            <a:fillRect/>
          </a:stretch>
        </p:blipFill>
        <p:spPr>
          <a:xfrm>
            <a:off x="138515" y="1256126"/>
            <a:ext cx="5911913" cy="2590169"/>
          </a:xfrm>
          <a:prstGeom prst="rect">
            <a:avLst/>
          </a:prstGeom>
        </p:spPr>
      </p:pic>
      <p:pic>
        <p:nvPicPr>
          <p:cNvPr id="8" name="Grafik 7">
            <a:extLst>
              <a:ext uri="{FF2B5EF4-FFF2-40B4-BE49-F238E27FC236}">
                <a16:creationId xmlns:a16="http://schemas.microsoft.com/office/drawing/2014/main" id="{81B937E9-A3D8-5E1F-5E78-B67803B2FAE1}"/>
              </a:ext>
            </a:extLst>
          </p:cNvPr>
          <p:cNvPicPr>
            <a:picLocks noChangeAspect="1"/>
          </p:cNvPicPr>
          <p:nvPr/>
        </p:nvPicPr>
        <p:blipFill>
          <a:blip r:embed="rId2"/>
          <a:srcRect t="43073"/>
          <a:stretch>
            <a:fillRect/>
          </a:stretch>
        </p:blipFill>
        <p:spPr>
          <a:xfrm>
            <a:off x="138515" y="4162853"/>
            <a:ext cx="11981116" cy="2010581"/>
          </a:xfrm>
          <a:prstGeom prst="rect">
            <a:avLst/>
          </a:prstGeom>
        </p:spPr>
      </p:pic>
    </p:spTree>
    <p:extLst>
      <p:ext uri="{BB962C8B-B14F-4D97-AF65-F5344CB8AC3E}">
        <p14:creationId xmlns:p14="http://schemas.microsoft.com/office/powerpoint/2010/main" val="616534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1358B6D-8269-F539-FC02-C6F8F771822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55D2F2AF-8DFA-22B3-5D23-D9DAB52A10B4}"/>
              </a:ext>
            </a:extLst>
          </p:cNvPr>
          <p:cNvPicPr>
            <a:picLocks noChangeAspect="1"/>
          </p:cNvPicPr>
          <p:nvPr/>
        </p:nvPicPr>
        <p:blipFill>
          <a:blip r:embed="rId2"/>
          <a:srcRect t="-1" b="50158"/>
          <a:stretch>
            <a:fillRect/>
          </a:stretch>
        </p:blipFill>
        <p:spPr>
          <a:xfrm>
            <a:off x="115646" y="180269"/>
            <a:ext cx="11922704" cy="1891127"/>
          </a:xfrm>
          <a:prstGeom prst="rect">
            <a:avLst/>
          </a:prstGeom>
        </p:spPr>
      </p:pic>
      <p:pic>
        <p:nvPicPr>
          <p:cNvPr id="4" name="Grafik 3">
            <a:extLst>
              <a:ext uri="{FF2B5EF4-FFF2-40B4-BE49-F238E27FC236}">
                <a16:creationId xmlns:a16="http://schemas.microsoft.com/office/drawing/2014/main" id="{95307C39-4AC9-0A23-7D5C-927F180BAC8E}"/>
              </a:ext>
            </a:extLst>
          </p:cNvPr>
          <p:cNvPicPr>
            <a:picLocks noChangeAspect="1"/>
          </p:cNvPicPr>
          <p:nvPr/>
        </p:nvPicPr>
        <p:blipFill>
          <a:blip r:embed="rId2"/>
          <a:srcRect t="50157"/>
          <a:stretch>
            <a:fillRect/>
          </a:stretch>
        </p:blipFill>
        <p:spPr>
          <a:xfrm>
            <a:off x="115646" y="4786605"/>
            <a:ext cx="11922704" cy="1891127"/>
          </a:xfrm>
          <a:prstGeom prst="rect">
            <a:avLst/>
          </a:prstGeom>
        </p:spPr>
      </p:pic>
      <p:pic>
        <p:nvPicPr>
          <p:cNvPr id="6" name="Grafik 5">
            <a:extLst>
              <a:ext uri="{FF2B5EF4-FFF2-40B4-BE49-F238E27FC236}">
                <a16:creationId xmlns:a16="http://schemas.microsoft.com/office/drawing/2014/main" id="{CFDD5A1A-3F48-DA40-ACFB-B5B30EDD9A03}"/>
              </a:ext>
            </a:extLst>
          </p:cNvPr>
          <p:cNvPicPr>
            <a:picLocks noChangeAspect="1"/>
          </p:cNvPicPr>
          <p:nvPr/>
        </p:nvPicPr>
        <p:blipFill>
          <a:blip r:embed="rId3"/>
          <a:stretch>
            <a:fillRect/>
          </a:stretch>
        </p:blipFill>
        <p:spPr>
          <a:xfrm>
            <a:off x="292100" y="2032000"/>
            <a:ext cx="5575300" cy="2585427"/>
          </a:xfrm>
          <a:prstGeom prst="rect">
            <a:avLst/>
          </a:prstGeom>
        </p:spPr>
      </p:pic>
    </p:spTree>
    <p:extLst>
      <p:ext uri="{BB962C8B-B14F-4D97-AF65-F5344CB8AC3E}">
        <p14:creationId xmlns:p14="http://schemas.microsoft.com/office/powerpoint/2010/main" val="1952324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5EEAEFD-98A7-D89E-E99A-01A625256FE6}"/>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5D8C084C-055D-F089-1BFA-96BDFCFE8594}"/>
              </a:ext>
            </a:extLst>
          </p:cNvPr>
          <p:cNvSpPr txBox="1"/>
          <p:nvPr/>
        </p:nvSpPr>
        <p:spPr>
          <a:xfrm>
            <a:off x="64655" y="-83127"/>
            <a:ext cx="1220206" cy="923330"/>
          </a:xfrm>
          <a:prstGeom prst="rect">
            <a:avLst/>
          </a:prstGeom>
          <a:noFill/>
        </p:spPr>
        <p:txBody>
          <a:bodyPr wrap="none" rtlCol="0">
            <a:spAutoFit/>
          </a:bodyPr>
          <a:lstStyle/>
          <a:p>
            <a:r>
              <a:rPr lang="de-DE" sz="5400" dirty="0">
                <a:solidFill>
                  <a:srgbClr val="FF0000"/>
                </a:solidFill>
              </a:rPr>
              <a:t>VL4</a:t>
            </a:r>
          </a:p>
        </p:txBody>
      </p:sp>
      <p:sp>
        <p:nvSpPr>
          <p:cNvPr id="4" name="Textfeld 3">
            <a:extLst>
              <a:ext uri="{FF2B5EF4-FFF2-40B4-BE49-F238E27FC236}">
                <a16:creationId xmlns:a16="http://schemas.microsoft.com/office/drawing/2014/main" id="{3E1F8A00-4F4C-9261-D2F5-384D3A9ED171}"/>
              </a:ext>
            </a:extLst>
          </p:cNvPr>
          <p:cNvSpPr txBox="1"/>
          <p:nvPr/>
        </p:nvSpPr>
        <p:spPr>
          <a:xfrm>
            <a:off x="64655" y="686314"/>
            <a:ext cx="6222492" cy="307777"/>
          </a:xfrm>
          <a:prstGeom prst="rect">
            <a:avLst/>
          </a:prstGeom>
          <a:noFill/>
        </p:spPr>
        <p:txBody>
          <a:bodyPr wrap="square">
            <a:spAutoFit/>
          </a:bodyPr>
          <a:lstStyle/>
          <a:p>
            <a:pPr>
              <a:buNone/>
            </a:pPr>
            <a:r>
              <a:rPr lang="de-DE" sz="1400" b="1" dirty="0">
                <a:solidFill>
                  <a:schemeClr val="bg1"/>
                </a:solidFill>
              </a:rPr>
              <a:t>Folie 4: Dienste und Protokolle der Netzwerkschicht</a:t>
            </a:r>
          </a:p>
        </p:txBody>
      </p:sp>
      <p:sp>
        <p:nvSpPr>
          <p:cNvPr id="6" name="Rectangle 2">
            <a:extLst>
              <a:ext uri="{FF2B5EF4-FFF2-40B4-BE49-F238E27FC236}">
                <a16:creationId xmlns:a16="http://schemas.microsoft.com/office/drawing/2014/main" id="{E1F3922E-42B4-D62F-8CEA-6903D0EEA38D}"/>
              </a:ext>
            </a:extLst>
          </p:cNvPr>
          <p:cNvSpPr>
            <a:spLocks noChangeArrowheads="1"/>
          </p:cNvSpPr>
          <p:nvPr/>
        </p:nvSpPr>
        <p:spPr bwMode="auto">
          <a:xfrm>
            <a:off x="64655" y="970445"/>
            <a:ext cx="463536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050" b="1" i="0" u="none" strike="noStrike" cap="none" normalizeH="0" baseline="0" dirty="0">
                <a:ln>
                  <a:noFill/>
                </a:ln>
                <a:solidFill>
                  <a:schemeClr val="bg1"/>
                </a:solidFill>
                <a:effectLst/>
                <a:latin typeface="Arial" panose="020B0604020202020204" pitchFamily="34" charset="0"/>
              </a:rPr>
              <a:t>Was wird gezeigt?</a:t>
            </a:r>
            <a:r>
              <a:rPr kumimoji="0" lang="de-DE" altLang="de-DE" sz="1050" b="0" i="0" u="none" strike="noStrike" cap="none" normalizeH="0" baseline="0" dirty="0">
                <a:ln>
                  <a:noFill/>
                </a:ln>
                <a:solidFill>
                  <a:schemeClr val="bg1"/>
                </a:solidFill>
                <a:effectLst/>
                <a:latin typeface="Arial" panose="020B0604020202020204" pitchFamily="34" charset="0"/>
              </a:rPr>
              <a:t> Die grundlegenden Aufgaben der Netzwerkschicht: Der Sender verpackt Daten in "Datagramme", der Empfänger entpackt sie. Router sind die zentralen Vermittler, die die Header der Datagramme prüfen, um sie weiterzuleiten.</a:t>
            </a:r>
          </a:p>
        </p:txBody>
      </p:sp>
      <p:sp>
        <p:nvSpPr>
          <p:cNvPr id="7" name="Rectangle 3">
            <a:extLst>
              <a:ext uri="{FF2B5EF4-FFF2-40B4-BE49-F238E27FC236}">
                <a16:creationId xmlns:a16="http://schemas.microsoft.com/office/drawing/2014/main" id="{78B136D2-AD0E-3939-F1BB-5875C1E49BB6}"/>
              </a:ext>
            </a:extLst>
          </p:cNvPr>
          <p:cNvSpPr>
            <a:spLocks noChangeArrowheads="1"/>
          </p:cNvSpPr>
          <p:nvPr/>
        </p:nvSpPr>
        <p:spPr bwMode="auto">
          <a:xfrm>
            <a:off x="64655" y="1704699"/>
            <a:ext cx="4973689"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1050" b="1" i="0" u="none" strike="noStrike" cap="none" normalizeH="0" baseline="0" dirty="0">
                <a:ln>
                  <a:noFill/>
                </a:ln>
                <a:solidFill>
                  <a:srgbClr val="FF0000"/>
                </a:solidFill>
                <a:effectLst/>
                <a:latin typeface="Arial" panose="020B0604020202020204" pitchFamily="34" charset="0"/>
              </a:rPr>
              <a:t>Wichtige Notiz:</a:t>
            </a:r>
            <a:r>
              <a:rPr kumimoji="0" lang="de-DE" altLang="de-DE" sz="1050" b="0" i="0" u="none" strike="noStrike" cap="none" normalizeH="0" baseline="0" dirty="0">
                <a:ln>
                  <a:noFill/>
                </a:ln>
                <a:solidFill>
                  <a:srgbClr val="FF0000"/>
                </a:solidFill>
                <a:effectLst/>
                <a:latin typeface="Arial" panose="020B0604020202020204" pitchFamily="34" charset="0"/>
              </a:rPr>
              <a:t> </a:t>
            </a:r>
            <a:r>
              <a:rPr kumimoji="0" lang="de-DE" altLang="de-DE" sz="1050" b="0" i="0" u="none" strike="noStrike" cap="none" normalizeH="0" baseline="0" dirty="0">
                <a:ln>
                  <a:noFill/>
                </a:ln>
                <a:solidFill>
                  <a:schemeClr val="bg1"/>
                </a:solidFill>
                <a:effectLst/>
                <a:latin typeface="Arial" panose="020B0604020202020204" pitchFamily="34" charset="0"/>
              </a:rPr>
              <a:t>Die Netzwerkschicht </a:t>
            </a:r>
            <a:r>
              <a:rPr kumimoji="0" lang="de-DE" altLang="de-DE" sz="1050" b="1" i="0" u="none" strike="noStrike" cap="none" normalizeH="0" baseline="0" dirty="0">
                <a:ln>
                  <a:noFill/>
                </a:ln>
                <a:solidFill>
                  <a:schemeClr val="bg1"/>
                </a:solidFill>
                <a:effectLst/>
                <a:latin typeface="Arial" panose="020B0604020202020204" pitchFamily="34" charset="0"/>
              </a:rPr>
              <a:t>kapselt Daten in Datagramme</a:t>
            </a:r>
            <a:r>
              <a:rPr kumimoji="0" lang="de-DE" altLang="de-DE" sz="1050" b="0" i="0" u="none" strike="noStrike" cap="none" normalizeH="0" baseline="0" dirty="0">
                <a:ln>
                  <a:noFill/>
                </a:ln>
                <a:solidFill>
                  <a:schemeClr val="bg1"/>
                </a:solidFill>
                <a:effectLst/>
                <a:latin typeface="Arial" panose="020B0604020202020204" pitchFamily="34" charset="0"/>
              </a:rPr>
              <a:t>. </a:t>
            </a:r>
            <a:r>
              <a:rPr kumimoji="0" lang="de-DE" altLang="de-DE" sz="1050" b="1" i="0" u="none" strike="noStrike" cap="none" normalizeH="0" baseline="0" dirty="0">
                <a:ln>
                  <a:noFill/>
                </a:ln>
                <a:solidFill>
                  <a:schemeClr val="bg1"/>
                </a:solidFill>
                <a:effectLst/>
                <a:latin typeface="Arial" panose="020B0604020202020204" pitchFamily="34" charset="0"/>
              </a:rPr>
              <a:t>Router untersuchen den Header jedes Datagramms</a:t>
            </a:r>
            <a:r>
              <a:rPr kumimoji="0" lang="de-DE" altLang="de-DE" sz="1050" b="0" i="0" u="none" strike="noStrike" cap="none" normalizeH="0" baseline="0" dirty="0">
                <a:ln>
                  <a:noFill/>
                </a:ln>
                <a:solidFill>
                  <a:schemeClr val="bg1"/>
                </a:solidFill>
                <a:effectLst/>
                <a:latin typeface="Arial" panose="020B0604020202020204" pitchFamily="34" charset="0"/>
              </a:rPr>
              <a:t>, um es auf seinem Weg zum Ziel weiterzuleiten (</a:t>
            </a:r>
            <a:r>
              <a:rPr kumimoji="0" lang="de-DE" altLang="de-DE" sz="1050" b="0" i="0" u="none" strike="noStrike" cap="none" normalizeH="0" baseline="0" dirty="0" err="1">
                <a:ln>
                  <a:noFill/>
                </a:ln>
                <a:solidFill>
                  <a:schemeClr val="bg1"/>
                </a:solidFill>
                <a:effectLst/>
                <a:latin typeface="Arial" panose="020B0604020202020204" pitchFamily="34" charset="0"/>
              </a:rPr>
              <a:t>Forwarding</a:t>
            </a:r>
            <a:r>
              <a:rPr kumimoji="0" lang="de-DE" altLang="de-DE" sz="1050" b="0" i="0" u="none" strike="noStrike" cap="none" normalizeH="0" baseline="0" dirty="0">
                <a:ln>
                  <a:noFill/>
                </a:ln>
                <a:solidFill>
                  <a:schemeClr val="bg1"/>
                </a:solidFill>
                <a:effectLst/>
                <a:latin typeface="Arial" panose="020B0604020202020204" pitchFamily="34" charset="0"/>
              </a:rPr>
              <a:t>).</a:t>
            </a:r>
          </a:p>
        </p:txBody>
      </p:sp>
      <p:pic>
        <p:nvPicPr>
          <p:cNvPr id="9" name="Grafik 8">
            <a:extLst>
              <a:ext uri="{FF2B5EF4-FFF2-40B4-BE49-F238E27FC236}">
                <a16:creationId xmlns:a16="http://schemas.microsoft.com/office/drawing/2014/main" id="{D703F9DC-002F-ADC0-0E92-3E0DD33ABE07}"/>
              </a:ext>
            </a:extLst>
          </p:cNvPr>
          <p:cNvPicPr>
            <a:picLocks noChangeAspect="1"/>
          </p:cNvPicPr>
          <p:nvPr/>
        </p:nvPicPr>
        <p:blipFill>
          <a:blip r:embed="rId2"/>
          <a:srcRect r="12561"/>
          <a:stretch>
            <a:fillRect/>
          </a:stretch>
        </p:blipFill>
        <p:spPr>
          <a:xfrm>
            <a:off x="64654" y="2419716"/>
            <a:ext cx="4674213" cy="4173107"/>
          </a:xfrm>
          <a:prstGeom prst="rect">
            <a:avLst/>
          </a:prstGeom>
        </p:spPr>
      </p:pic>
      <p:sp>
        <p:nvSpPr>
          <p:cNvPr id="13" name="Textfeld 12">
            <a:extLst>
              <a:ext uri="{FF2B5EF4-FFF2-40B4-BE49-F238E27FC236}">
                <a16:creationId xmlns:a16="http://schemas.microsoft.com/office/drawing/2014/main" id="{6950458A-D13A-61E0-0C7B-FE8099E5DC92}"/>
              </a:ext>
            </a:extLst>
          </p:cNvPr>
          <p:cNvSpPr txBox="1"/>
          <p:nvPr/>
        </p:nvSpPr>
        <p:spPr>
          <a:xfrm>
            <a:off x="5038344" y="234492"/>
            <a:ext cx="6222492" cy="1261884"/>
          </a:xfrm>
          <a:prstGeom prst="rect">
            <a:avLst/>
          </a:prstGeom>
          <a:noFill/>
        </p:spPr>
        <p:txBody>
          <a:bodyPr wrap="square">
            <a:spAutoFit/>
          </a:bodyPr>
          <a:lstStyle/>
          <a:p>
            <a:pPr>
              <a:buNone/>
            </a:pPr>
            <a:r>
              <a:rPr lang="de-DE" sz="1600" b="1" dirty="0">
                <a:solidFill>
                  <a:schemeClr val="bg1"/>
                </a:solidFill>
              </a:rPr>
              <a:t>Folie 5: Zwei Schlüsselfunktionen der Netzwerkschicht</a:t>
            </a:r>
          </a:p>
          <a:p>
            <a:pPr>
              <a:buFont typeface="Arial" panose="020B0604020202020204" pitchFamily="34" charset="0"/>
              <a:buChar char="•"/>
            </a:pPr>
            <a:r>
              <a:rPr lang="de-DE" sz="1050" b="1" dirty="0">
                <a:solidFill>
                  <a:schemeClr val="bg1"/>
                </a:solidFill>
              </a:rPr>
              <a:t>Was wird gezeigt?</a:t>
            </a:r>
            <a:r>
              <a:rPr lang="de-DE" sz="1050" dirty="0">
                <a:solidFill>
                  <a:schemeClr val="bg1"/>
                </a:solidFill>
              </a:rPr>
              <a:t> Eine entscheidende Unterscheidung: </a:t>
            </a:r>
            <a:r>
              <a:rPr lang="de-DE" sz="1050" b="1" dirty="0" err="1">
                <a:solidFill>
                  <a:schemeClr val="bg1"/>
                </a:solidFill>
              </a:rPr>
              <a:t>Forwarding</a:t>
            </a:r>
            <a:r>
              <a:rPr lang="de-DE" sz="1050" dirty="0">
                <a:solidFill>
                  <a:schemeClr val="bg1"/>
                </a:solidFill>
              </a:rPr>
              <a:t> und </a:t>
            </a:r>
            <a:r>
              <a:rPr lang="de-DE" sz="1050" b="1" dirty="0">
                <a:solidFill>
                  <a:schemeClr val="bg1"/>
                </a:solidFill>
              </a:rPr>
              <a:t>Routing</a:t>
            </a:r>
            <a:r>
              <a:rPr lang="de-DE" sz="1050" dirty="0">
                <a:solidFill>
                  <a:schemeClr val="bg1"/>
                </a:solidFill>
              </a:rPr>
              <a:t>. </a:t>
            </a:r>
            <a:r>
              <a:rPr lang="de-DE" sz="1050" dirty="0" err="1">
                <a:solidFill>
                  <a:schemeClr val="bg1"/>
                </a:solidFill>
              </a:rPr>
              <a:t>Forwarding</a:t>
            </a:r>
            <a:r>
              <a:rPr lang="de-DE" sz="1050" dirty="0">
                <a:solidFill>
                  <a:schemeClr val="bg1"/>
                </a:solidFill>
              </a:rPr>
              <a:t> ist die lokale Aktion eines Routers, ein Paket vom Eingang zum richtigen Ausgang zu verschieben. Routing ist der globale Prozess, den gesamten Pfad von der Quelle zum Ziel zu bestimmen.</a:t>
            </a:r>
          </a:p>
          <a:p>
            <a:pPr>
              <a:buFont typeface="Arial" panose="020B0604020202020204" pitchFamily="34" charset="0"/>
              <a:buChar char="•"/>
            </a:pPr>
            <a:r>
              <a:rPr lang="de-DE" sz="1050" b="1" dirty="0">
                <a:solidFill>
                  <a:srgbClr val="FF0000"/>
                </a:solidFill>
              </a:rPr>
              <a:t>Wichtige Notiz:</a:t>
            </a:r>
            <a:r>
              <a:rPr lang="de-DE" sz="1050" dirty="0">
                <a:solidFill>
                  <a:srgbClr val="FF0000"/>
                </a:solidFill>
              </a:rPr>
              <a:t> </a:t>
            </a:r>
            <a:r>
              <a:rPr lang="de-DE" sz="1050" b="1" dirty="0" err="1">
                <a:solidFill>
                  <a:srgbClr val="FF0000"/>
                </a:solidFill>
              </a:rPr>
              <a:t>Forwarding</a:t>
            </a:r>
            <a:r>
              <a:rPr lang="de-DE" sz="1050" b="1" dirty="0">
                <a:solidFill>
                  <a:srgbClr val="FF0000"/>
                </a:solidFill>
              </a:rPr>
              <a:t> ist eine lokale Aktion</a:t>
            </a:r>
            <a:r>
              <a:rPr lang="de-DE" sz="1050" dirty="0">
                <a:solidFill>
                  <a:srgbClr val="FF0000"/>
                </a:solidFill>
              </a:rPr>
              <a:t> </a:t>
            </a:r>
            <a:r>
              <a:rPr lang="de-DE" sz="1050" dirty="0">
                <a:solidFill>
                  <a:schemeClr val="bg1"/>
                </a:solidFill>
              </a:rPr>
              <a:t>(wie das Navigieren durch eine einzelne Autobahnkreuzung). </a:t>
            </a:r>
            <a:r>
              <a:rPr lang="de-DE" sz="1050" b="1" dirty="0">
                <a:solidFill>
                  <a:schemeClr val="bg1"/>
                </a:solidFill>
              </a:rPr>
              <a:t>Routing ist ein globaler Prozess</a:t>
            </a:r>
            <a:r>
              <a:rPr lang="de-DE" sz="1050" dirty="0">
                <a:solidFill>
                  <a:schemeClr val="bg1"/>
                </a:solidFill>
              </a:rPr>
              <a:t> (wie die Planung der gesamten Reiseroute</a:t>
            </a:r>
            <a:r>
              <a:rPr lang="de-DE" dirty="0">
                <a:solidFill>
                  <a:schemeClr val="bg1"/>
                </a:solidFill>
              </a:rPr>
              <a:t>).</a:t>
            </a:r>
          </a:p>
        </p:txBody>
      </p:sp>
      <p:sp>
        <p:nvSpPr>
          <p:cNvPr id="15" name="Textfeld 14">
            <a:extLst>
              <a:ext uri="{FF2B5EF4-FFF2-40B4-BE49-F238E27FC236}">
                <a16:creationId xmlns:a16="http://schemas.microsoft.com/office/drawing/2014/main" id="{90A4F1BB-38A7-ABA0-308A-86721D0B08C2}"/>
              </a:ext>
            </a:extLst>
          </p:cNvPr>
          <p:cNvSpPr txBox="1"/>
          <p:nvPr/>
        </p:nvSpPr>
        <p:spPr>
          <a:xfrm>
            <a:off x="5038344" y="1492626"/>
            <a:ext cx="6222492" cy="1384995"/>
          </a:xfrm>
          <a:prstGeom prst="rect">
            <a:avLst/>
          </a:prstGeom>
          <a:noFill/>
        </p:spPr>
        <p:txBody>
          <a:bodyPr wrap="square">
            <a:spAutoFit/>
          </a:bodyPr>
          <a:lstStyle/>
          <a:p>
            <a:pPr>
              <a:buNone/>
            </a:pPr>
            <a:r>
              <a:rPr lang="de-DE" sz="1600" b="1" dirty="0">
                <a:solidFill>
                  <a:schemeClr val="bg1"/>
                </a:solidFill>
              </a:rPr>
              <a:t>Folie 6: Data Plane vs. Control Plane</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Die Netzwerkschicht wird in zwei Ebenen unterteilt:</a:t>
            </a:r>
          </a:p>
          <a:p>
            <a:pPr marL="742950" lvl="1" indent="-285750">
              <a:buFont typeface="Arial" panose="020B0604020202020204" pitchFamily="34" charset="0"/>
              <a:buChar char="•"/>
            </a:pPr>
            <a:r>
              <a:rPr lang="de-DE" sz="1100" b="1" dirty="0">
                <a:solidFill>
                  <a:schemeClr val="bg1"/>
                </a:solidFill>
              </a:rPr>
              <a:t>Data Plane (Datenebene):</a:t>
            </a:r>
            <a:r>
              <a:rPr lang="de-DE" sz="1100" dirty="0">
                <a:solidFill>
                  <a:schemeClr val="bg1"/>
                </a:solidFill>
              </a:rPr>
              <a:t> Zuständig für das </a:t>
            </a:r>
            <a:r>
              <a:rPr lang="de-DE" sz="1100" dirty="0" err="1">
                <a:solidFill>
                  <a:schemeClr val="bg1"/>
                </a:solidFill>
              </a:rPr>
              <a:t>Forwarding</a:t>
            </a:r>
            <a:r>
              <a:rPr lang="de-DE" sz="1100" dirty="0">
                <a:solidFill>
                  <a:schemeClr val="bg1"/>
                </a:solidFill>
              </a:rPr>
              <a:t>. Es ist eine lokale Funktion in jedem Router.</a:t>
            </a:r>
          </a:p>
          <a:p>
            <a:pPr marL="742950" lvl="1" indent="-285750">
              <a:buFont typeface="Arial" panose="020B0604020202020204" pitchFamily="34" charset="0"/>
              <a:buChar char="•"/>
            </a:pPr>
            <a:r>
              <a:rPr lang="de-DE" sz="1100" b="1" dirty="0">
                <a:solidFill>
                  <a:schemeClr val="bg1"/>
                </a:solidFill>
              </a:rPr>
              <a:t>Control Plane (Kontrollebene):</a:t>
            </a:r>
            <a:r>
              <a:rPr lang="de-DE" sz="1100" dirty="0">
                <a:solidFill>
                  <a:schemeClr val="bg1"/>
                </a:solidFill>
              </a:rPr>
              <a:t> Zuständig für das Routing. Sie hat eine netzwerkweite Logik.</a:t>
            </a:r>
          </a:p>
          <a:p>
            <a:pPr>
              <a:buFont typeface="Arial" panose="020B0604020202020204" pitchFamily="34" charset="0"/>
              <a:buChar char="•"/>
            </a:pPr>
            <a:r>
              <a:rPr lang="de-DE" sz="1100" b="1" dirty="0">
                <a:solidFill>
                  <a:srgbClr val="FF0000"/>
                </a:solidFill>
              </a:rPr>
              <a:t>Wichtige Notiz:</a:t>
            </a:r>
            <a:r>
              <a:rPr lang="de-DE" sz="1100" dirty="0">
                <a:solidFill>
                  <a:srgbClr val="FF0000"/>
                </a:solidFill>
              </a:rPr>
              <a:t> </a:t>
            </a:r>
            <a:r>
              <a:rPr lang="de-DE" sz="1100" b="1" dirty="0">
                <a:solidFill>
                  <a:schemeClr val="bg1"/>
                </a:solidFill>
              </a:rPr>
              <a:t>Data Plane = </a:t>
            </a:r>
            <a:r>
              <a:rPr lang="de-DE" sz="1100" b="1" dirty="0" err="1">
                <a:solidFill>
                  <a:schemeClr val="bg1"/>
                </a:solidFill>
              </a:rPr>
              <a:t>Forwarding</a:t>
            </a:r>
            <a:r>
              <a:rPr lang="de-DE" sz="1100" b="1" dirty="0">
                <a:solidFill>
                  <a:schemeClr val="bg1"/>
                </a:solidFill>
              </a:rPr>
              <a:t> (lokal)</a:t>
            </a:r>
            <a:r>
              <a:rPr lang="de-DE" sz="1100" dirty="0">
                <a:solidFill>
                  <a:schemeClr val="bg1"/>
                </a:solidFill>
              </a:rPr>
              <a:t>. </a:t>
            </a:r>
            <a:r>
              <a:rPr lang="de-DE" sz="1100" b="1" dirty="0">
                <a:solidFill>
                  <a:schemeClr val="bg1"/>
                </a:solidFill>
              </a:rPr>
              <a:t>Control Plane = Routing (global)</a:t>
            </a:r>
            <a:r>
              <a:rPr lang="de-DE" sz="1100" dirty="0">
                <a:solidFill>
                  <a:schemeClr val="bg1"/>
                </a:solidFill>
              </a:rPr>
              <a:t>. Es gibt zwei Ansätze für die Control Plane: traditionell (in jedem Router) und Software-</a:t>
            </a:r>
            <a:r>
              <a:rPr lang="de-DE" sz="1100" dirty="0" err="1">
                <a:solidFill>
                  <a:schemeClr val="bg1"/>
                </a:solidFill>
              </a:rPr>
              <a:t>Defined</a:t>
            </a:r>
            <a:r>
              <a:rPr lang="de-DE" sz="1100" dirty="0">
                <a:solidFill>
                  <a:schemeClr val="bg1"/>
                </a:solidFill>
              </a:rPr>
              <a:t> Networking (SDN, zentralisiert).</a:t>
            </a:r>
          </a:p>
        </p:txBody>
      </p:sp>
      <p:pic>
        <p:nvPicPr>
          <p:cNvPr id="19" name="Grafik 18">
            <a:extLst>
              <a:ext uri="{FF2B5EF4-FFF2-40B4-BE49-F238E27FC236}">
                <a16:creationId xmlns:a16="http://schemas.microsoft.com/office/drawing/2014/main" id="{62A2D1BD-341B-43D9-6654-CDCC227A22DA}"/>
              </a:ext>
            </a:extLst>
          </p:cNvPr>
          <p:cNvPicPr>
            <a:picLocks noChangeAspect="1"/>
          </p:cNvPicPr>
          <p:nvPr/>
        </p:nvPicPr>
        <p:blipFill>
          <a:blip r:embed="rId3"/>
          <a:stretch>
            <a:fillRect/>
          </a:stretch>
        </p:blipFill>
        <p:spPr>
          <a:xfrm>
            <a:off x="5077195" y="2835405"/>
            <a:ext cx="1779531" cy="914367"/>
          </a:xfrm>
          <a:prstGeom prst="rect">
            <a:avLst/>
          </a:prstGeom>
        </p:spPr>
      </p:pic>
      <p:sp>
        <p:nvSpPr>
          <p:cNvPr id="21" name="Textfeld 20">
            <a:extLst>
              <a:ext uri="{FF2B5EF4-FFF2-40B4-BE49-F238E27FC236}">
                <a16:creationId xmlns:a16="http://schemas.microsoft.com/office/drawing/2014/main" id="{83E85C7B-99FA-C195-D211-52FD1583A3CF}"/>
              </a:ext>
            </a:extLst>
          </p:cNvPr>
          <p:cNvSpPr txBox="1"/>
          <p:nvPr/>
        </p:nvSpPr>
        <p:spPr>
          <a:xfrm>
            <a:off x="4920473" y="4208238"/>
            <a:ext cx="2196318" cy="2139047"/>
          </a:xfrm>
          <a:prstGeom prst="rect">
            <a:avLst/>
          </a:prstGeom>
          <a:noFill/>
        </p:spPr>
        <p:txBody>
          <a:bodyPr wrap="square">
            <a:spAutoFit/>
          </a:bodyPr>
          <a:lstStyle/>
          <a:p>
            <a:pPr>
              <a:buNone/>
            </a:pPr>
            <a:r>
              <a:rPr lang="de-DE" sz="1400" b="1" dirty="0">
                <a:solidFill>
                  <a:schemeClr val="bg1"/>
                </a:solidFill>
              </a:rPr>
              <a:t>Folie 7: Per-Router Control Plane</a:t>
            </a:r>
          </a:p>
          <a:p>
            <a:pPr>
              <a:buFont typeface="Arial" panose="020B0604020202020204" pitchFamily="34" charset="0"/>
              <a:buChar char="•"/>
            </a:pPr>
            <a:r>
              <a:rPr lang="de-DE" sz="1050" b="1" dirty="0">
                <a:solidFill>
                  <a:schemeClr val="bg1"/>
                </a:solidFill>
              </a:rPr>
              <a:t>Was wird gezeigt?</a:t>
            </a:r>
            <a:r>
              <a:rPr lang="de-DE" sz="1050" dirty="0">
                <a:solidFill>
                  <a:schemeClr val="bg1"/>
                </a:solidFill>
              </a:rPr>
              <a:t> Das traditionelle Modell, bei dem jeder Router eine eigene "Routing-Algorithmus"-Komponente hat. Diese Komponenten interagieren miteinander, um die Routing-Entscheidungen zu treffen.</a:t>
            </a:r>
          </a:p>
          <a:p>
            <a:pPr>
              <a:buFont typeface="Arial" panose="020B0604020202020204" pitchFamily="34" charset="0"/>
              <a:buChar char="•"/>
            </a:pPr>
            <a:r>
              <a:rPr lang="de-DE" sz="1050" b="1" dirty="0">
                <a:solidFill>
                  <a:srgbClr val="FF0000"/>
                </a:solidFill>
              </a:rPr>
              <a:t>Wichtige Notiz:</a:t>
            </a:r>
            <a:r>
              <a:rPr lang="de-DE" sz="1050" dirty="0">
                <a:solidFill>
                  <a:srgbClr val="FF0000"/>
                </a:solidFill>
              </a:rPr>
              <a:t> </a:t>
            </a:r>
            <a:r>
              <a:rPr lang="de-DE" sz="1050" dirty="0">
                <a:solidFill>
                  <a:schemeClr val="bg1"/>
                </a:solidFill>
              </a:rPr>
              <a:t>Im traditionellen Ansatz ist die </a:t>
            </a:r>
            <a:r>
              <a:rPr lang="de-DE" sz="1050" b="1" dirty="0">
                <a:solidFill>
                  <a:schemeClr val="bg1"/>
                </a:solidFill>
              </a:rPr>
              <a:t>Intelligenz (Control Plane) auf alle Router verteilt</a:t>
            </a:r>
            <a:r>
              <a:rPr lang="de-DE" sz="1050" dirty="0">
                <a:solidFill>
                  <a:schemeClr val="bg1"/>
                </a:solidFill>
              </a:rPr>
              <a:t>.</a:t>
            </a:r>
          </a:p>
        </p:txBody>
      </p:sp>
      <p:pic>
        <p:nvPicPr>
          <p:cNvPr id="23" name="Grafik 22">
            <a:extLst>
              <a:ext uri="{FF2B5EF4-FFF2-40B4-BE49-F238E27FC236}">
                <a16:creationId xmlns:a16="http://schemas.microsoft.com/office/drawing/2014/main" id="{BBE927DE-80AF-65AA-A669-9B1D175D211E}"/>
              </a:ext>
            </a:extLst>
          </p:cNvPr>
          <p:cNvPicPr>
            <a:picLocks noChangeAspect="1"/>
          </p:cNvPicPr>
          <p:nvPr/>
        </p:nvPicPr>
        <p:blipFill>
          <a:blip r:embed="rId4"/>
          <a:stretch>
            <a:fillRect/>
          </a:stretch>
        </p:blipFill>
        <p:spPr>
          <a:xfrm>
            <a:off x="7154641" y="3980381"/>
            <a:ext cx="4856664" cy="2829534"/>
          </a:xfrm>
          <a:prstGeom prst="rect">
            <a:avLst/>
          </a:prstGeom>
        </p:spPr>
      </p:pic>
    </p:spTree>
    <p:extLst>
      <p:ext uri="{BB962C8B-B14F-4D97-AF65-F5344CB8AC3E}">
        <p14:creationId xmlns:p14="http://schemas.microsoft.com/office/powerpoint/2010/main" val="1087472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2F57B9B7-669B-CACB-152B-B1204EEB750C}"/>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13C7C7B0-B882-06AC-12BE-29A6092544A0}"/>
              </a:ext>
            </a:extLst>
          </p:cNvPr>
          <p:cNvSpPr txBox="1"/>
          <p:nvPr/>
        </p:nvSpPr>
        <p:spPr>
          <a:xfrm>
            <a:off x="114300" y="0"/>
            <a:ext cx="6569657" cy="1184940"/>
          </a:xfrm>
          <a:prstGeom prst="rect">
            <a:avLst/>
          </a:prstGeom>
          <a:noFill/>
        </p:spPr>
        <p:txBody>
          <a:bodyPr wrap="square">
            <a:spAutoFit/>
          </a:bodyPr>
          <a:lstStyle/>
          <a:p>
            <a:pPr>
              <a:buNone/>
            </a:pPr>
            <a:r>
              <a:rPr lang="de-DE" sz="1600" b="1" dirty="0">
                <a:solidFill>
                  <a:schemeClr val="bg1"/>
                </a:solidFill>
              </a:rPr>
              <a:t>Folie 8: Software-</a:t>
            </a:r>
            <a:r>
              <a:rPr lang="de-DE" sz="1600" b="1" dirty="0" err="1">
                <a:solidFill>
                  <a:schemeClr val="bg1"/>
                </a:solidFill>
              </a:rPr>
              <a:t>Defined</a:t>
            </a:r>
            <a:r>
              <a:rPr lang="de-DE" sz="1600" b="1" dirty="0">
                <a:solidFill>
                  <a:schemeClr val="bg1"/>
                </a:solidFill>
              </a:rPr>
              <a:t> Networking (SDN) Control Plane</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Der moderne SDN-Ansatz. Ein zentraler "Remote Controller" (das Gehirn) berechnet die Routen und sendet die fertigen Weiterleitungstabellen (</a:t>
            </a:r>
            <a:r>
              <a:rPr lang="de-DE" sz="1100" dirty="0" err="1">
                <a:solidFill>
                  <a:schemeClr val="bg1"/>
                </a:solidFill>
              </a:rPr>
              <a:t>Forwarding</a:t>
            </a:r>
            <a:r>
              <a:rPr lang="de-DE" sz="1100" dirty="0">
                <a:solidFill>
                  <a:schemeClr val="bg1"/>
                </a:solidFill>
              </a:rPr>
              <a:t> </a:t>
            </a:r>
            <a:r>
              <a:rPr lang="de-DE" sz="1100" dirty="0" err="1">
                <a:solidFill>
                  <a:schemeClr val="bg1"/>
                </a:solidFill>
              </a:rPr>
              <a:t>Tables</a:t>
            </a:r>
            <a:r>
              <a:rPr lang="de-DE" sz="1100" dirty="0">
                <a:solidFill>
                  <a:schemeClr val="bg1"/>
                </a:solidFill>
              </a:rPr>
              <a:t>) an die Router. Die Router werden zu einfachen Ausführungsgehilfen.</a:t>
            </a:r>
          </a:p>
          <a:p>
            <a:pPr>
              <a:buFont typeface="Arial" panose="020B0604020202020204" pitchFamily="34" charset="0"/>
              <a:buChar char="•"/>
            </a:pPr>
            <a:r>
              <a:rPr lang="de-DE" sz="1100" b="1" dirty="0">
                <a:solidFill>
                  <a:srgbClr val="FF0000"/>
                </a:solidFill>
              </a:rPr>
              <a:t>Wichtige Notiz</a:t>
            </a:r>
            <a:r>
              <a:rPr lang="de-DE" sz="1100" b="1" dirty="0">
                <a:solidFill>
                  <a:schemeClr val="bg1"/>
                </a:solidFill>
              </a:rPr>
              <a:t>:</a:t>
            </a:r>
            <a:r>
              <a:rPr lang="de-DE" sz="1100" dirty="0">
                <a:solidFill>
                  <a:schemeClr val="bg1"/>
                </a:solidFill>
              </a:rPr>
              <a:t> Bei SDN ist die </a:t>
            </a:r>
            <a:r>
              <a:rPr lang="de-DE" sz="1100" b="1" dirty="0">
                <a:solidFill>
                  <a:schemeClr val="bg1"/>
                </a:solidFill>
              </a:rPr>
              <a:t>Control Plane zentralisiert</a:t>
            </a:r>
            <a:r>
              <a:rPr lang="de-DE" sz="1100" dirty="0">
                <a:solidFill>
                  <a:schemeClr val="bg1"/>
                </a:solidFill>
              </a:rPr>
              <a:t>, was eine flexible und globale Steuerung des Netzwerks ermöglicht.</a:t>
            </a:r>
          </a:p>
        </p:txBody>
      </p:sp>
      <p:pic>
        <p:nvPicPr>
          <p:cNvPr id="5" name="Grafik 4">
            <a:extLst>
              <a:ext uri="{FF2B5EF4-FFF2-40B4-BE49-F238E27FC236}">
                <a16:creationId xmlns:a16="http://schemas.microsoft.com/office/drawing/2014/main" id="{BE3E91F3-EC42-2584-121B-D327EB103AD3}"/>
              </a:ext>
            </a:extLst>
          </p:cNvPr>
          <p:cNvPicPr>
            <a:picLocks noChangeAspect="1"/>
          </p:cNvPicPr>
          <p:nvPr/>
        </p:nvPicPr>
        <p:blipFill>
          <a:blip r:embed="rId2"/>
          <a:stretch>
            <a:fillRect/>
          </a:stretch>
        </p:blipFill>
        <p:spPr>
          <a:xfrm>
            <a:off x="6683957" y="76200"/>
            <a:ext cx="5393743" cy="3124200"/>
          </a:xfrm>
          <a:prstGeom prst="rect">
            <a:avLst/>
          </a:prstGeom>
        </p:spPr>
      </p:pic>
      <p:sp>
        <p:nvSpPr>
          <p:cNvPr id="7" name="Textfeld 6">
            <a:extLst>
              <a:ext uri="{FF2B5EF4-FFF2-40B4-BE49-F238E27FC236}">
                <a16:creationId xmlns:a16="http://schemas.microsoft.com/office/drawing/2014/main" id="{B5B3A5DD-7D5C-A8B0-6673-E816DD53D0DE}"/>
              </a:ext>
            </a:extLst>
          </p:cNvPr>
          <p:cNvSpPr txBox="1"/>
          <p:nvPr/>
        </p:nvSpPr>
        <p:spPr>
          <a:xfrm>
            <a:off x="114300" y="1184940"/>
            <a:ext cx="6094476" cy="1292662"/>
          </a:xfrm>
          <a:prstGeom prst="rect">
            <a:avLst/>
          </a:prstGeom>
          <a:noFill/>
        </p:spPr>
        <p:txBody>
          <a:bodyPr wrap="square">
            <a:spAutoFit/>
          </a:bodyPr>
          <a:lstStyle/>
          <a:p>
            <a:pPr>
              <a:buNone/>
            </a:pPr>
            <a:r>
              <a:rPr lang="de-DE" b="1" dirty="0">
                <a:solidFill>
                  <a:schemeClr val="bg1"/>
                </a:solidFill>
              </a:rPr>
              <a:t>Folie 10: Netzwerk-Service-Modell</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 Folie führt das Konzept des "Service-Modells" ein. Es definiert, welche Garantien ein Netzwerk bezüglich der Datenübertragung gibt (z.B. garantierte Zustellung, maximale Verzögerung, garantierte Bandbreite).</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Ein </a:t>
            </a:r>
            <a:r>
              <a:rPr lang="de-DE" sz="1200" b="1" dirty="0">
                <a:solidFill>
                  <a:schemeClr val="bg1"/>
                </a:solidFill>
              </a:rPr>
              <a:t>Service-Modell definiert die Dienstgüte (Quality </a:t>
            </a:r>
            <a:r>
              <a:rPr lang="de-DE" sz="1200" b="1" dirty="0" err="1">
                <a:solidFill>
                  <a:schemeClr val="bg1"/>
                </a:solidFill>
              </a:rPr>
              <a:t>of</a:t>
            </a:r>
            <a:r>
              <a:rPr lang="de-DE" sz="1200" b="1" dirty="0">
                <a:solidFill>
                  <a:schemeClr val="bg1"/>
                </a:solidFill>
              </a:rPr>
              <a:t> Service, QoS)</a:t>
            </a:r>
            <a:r>
              <a:rPr lang="de-DE" sz="1200" dirty="0">
                <a:solidFill>
                  <a:schemeClr val="bg1"/>
                </a:solidFill>
              </a:rPr>
              <a:t>, die ein Netzwerk anbietet.</a:t>
            </a:r>
          </a:p>
        </p:txBody>
      </p:sp>
      <p:sp>
        <p:nvSpPr>
          <p:cNvPr id="9" name="Textfeld 8">
            <a:extLst>
              <a:ext uri="{FF2B5EF4-FFF2-40B4-BE49-F238E27FC236}">
                <a16:creationId xmlns:a16="http://schemas.microsoft.com/office/drawing/2014/main" id="{B4ED5DEA-CC80-670E-7367-9CFD0387C9C7}"/>
              </a:ext>
            </a:extLst>
          </p:cNvPr>
          <p:cNvSpPr txBox="1"/>
          <p:nvPr/>
        </p:nvSpPr>
        <p:spPr>
          <a:xfrm>
            <a:off x="114300" y="2477602"/>
            <a:ext cx="6094476" cy="1046440"/>
          </a:xfrm>
          <a:prstGeom prst="rect">
            <a:avLst/>
          </a:prstGeom>
          <a:noFill/>
        </p:spPr>
        <p:txBody>
          <a:bodyPr wrap="square">
            <a:spAutoFit/>
          </a:bodyPr>
          <a:lstStyle/>
          <a:p>
            <a:pPr>
              <a:buNone/>
            </a:pPr>
            <a:r>
              <a:rPr lang="de-DE" sz="1600" b="1" dirty="0">
                <a:solidFill>
                  <a:schemeClr val="bg1"/>
                </a:solidFill>
              </a:rPr>
              <a:t>Folie 11: Das "Best Effort" Service-Modell des Internets</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Das Internet selbst bietet das "Best Effort"-Modell an. Das bedeutet, es gibt </a:t>
            </a:r>
            <a:r>
              <a:rPr lang="de-DE" sz="1100" b="1" dirty="0">
                <a:solidFill>
                  <a:schemeClr val="bg1"/>
                </a:solidFill>
              </a:rPr>
              <a:t>keine Garantien</a:t>
            </a:r>
            <a:r>
              <a:rPr lang="de-DE" sz="1100" dirty="0">
                <a:solidFill>
                  <a:schemeClr val="bg1"/>
                </a:solidFill>
              </a:rPr>
              <a:t> für Bandbreite, Verlust, Reihenfolge oder Zustellungszeit. Das Netzwerk versucht sein Bestes, aber verspricht nichts.</a:t>
            </a:r>
          </a:p>
          <a:p>
            <a:pPr>
              <a:buFont typeface="Arial" panose="020B0604020202020204" pitchFamily="34" charset="0"/>
              <a:buChar char="•"/>
            </a:pPr>
            <a:r>
              <a:rPr lang="de-DE" sz="1100" b="1" dirty="0">
                <a:solidFill>
                  <a:srgbClr val="FF0000"/>
                </a:solidFill>
              </a:rPr>
              <a:t>Wichtige Notiz</a:t>
            </a:r>
            <a:r>
              <a:rPr lang="de-DE" sz="1100" b="1" dirty="0">
                <a:solidFill>
                  <a:schemeClr val="bg1"/>
                </a:solidFill>
              </a:rPr>
              <a:t>:</a:t>
            </a:r>
            <a:r>
              <a:rPr lang="de-DE" sz="1100" dirty="0">
                <a:solidFill>
                  <a:schemeClr val="bg1"/>
                </a:solidFill>
              </a:rPr>
              <a:t> Das Internet verwendet ein </a:t>
            </a:r>
            <a:r>
              <a:rPr lang="de-DE" sz="1100" b="1" dirty="0">
                <a:solidFill>
                  <a:schemeClr val="bg1"/>
                </a:solidFill>
              </a:rPr>
              <a:t>"Best Effort"-Servicemodell: Es gibt keine Garantien</a:t>
            </a:r>
            <a:r>
              <a:rPr lang="de-DE" sz="1100" dirty="0">
                <a:solidFill>
                  <a:schemeClr val="bg1"/>
                </a:solidFill>
              </a:rPr>
              <a:t>.</a:t>
            </a:r>
          </a:p>
        </p:txBody>
      </p:sp>
      <p:sp>
        <p:nvSpPr>
          <p:cNvPr id="11" name="Textfeld 10">
            <a:extLst>
              <a:ext uri="{FF2B5EF4-FFF2-40B4-BE49-F238E27FC236}">
                <a16:creationId xmlns:a16="http://schemas.microsoft.com/office/drawing/2014/main" id="{BCC6ADE6-B327-0720-7796-2B3C968BB728}"/>
              </a:ext>
            </a:extLst>
          </p:cNvPr>
          <p:cNvSpPr txBox="1"/>
          <p:nvPr/>
        </p:nvSpPr>
        <p:spPr>
          <a:xfrm>
            <a:off x="114300" y="3524042"/>
            <a:ext cx="6094476" cy="1292662"/>
          </a:xfrm>
          <a:prstGeom prst="rect">
            <a:avLst/>
          </a:prstGeom>
          <a:noFill/>
        </p:spPr>
        <p:txBody>
          <a:bodyPr wrap="square">
            <a:spAutoFit/>
          </a:bodyPr>
          <a:lstStyle/>
          <a:p>
            <a:pPr>
              <a:buNone/>
            </a:pPr>
            <a:r>
              <a:rPr lang="de-DE" b="1" dirty="0">
                <a:solidFill>
                  <a:schemeClr val="bg1"/>
                </a:solidFill>
              </a:rPr>
              <a:t>Folie 12: Vergleich verschiedener Service-Modelle</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Eine Tabelle, die zeigt, dass andere Netzwerkarchitekturen (wie ATM) oder Erweiterungen für das Internet (</a:t>
            </a:r>
            <a:r>
              <a:rPr lang="de-DE" sz="1200" dirty="0" err="1">
                <a:solidFill>
                  <a:schemeClr val="bg1"/>
                </a:solidFill>
              </a:rPr>
              <a:t>Intserv</a:t>
            </a:r>
            <a:r>
              <a:rPr lang="de-DE" sz="1200" dirty="0">
                <a:solidFill>
                  <a:schemeClr val="bg1"/>
                </a:solidFill>
              </a:rPr>
              <a:t>, </a:t>
            </a:r>
            <a:r>
              <a:rPr lang="de-DE" sz="1200" dirty="0" err="1">
                <a:solidFill>
                  <a:schemeClr val="bg1"/>
                </a:solidFill>
              </a:rPr>
              <a:t>Diffserv</a:t>
            </a:r>
            <a:r>
              <a:rPr lang="de-DE" sz="1200" dirty="0">
                <a:solidFill>
                  <a:schemeClr val="bg1"/>
                </a:solidFill>
              </a:rPr>
              <a:t>) stärkere Garantien bieten können als das Standard-"Best Effort"-Modell.</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Obwohl "Best Effort" der Standard im Internet ist, gibt es Mechanismen, um eine höhere Dienstgüte (QoS) zu erreichen.</a:t>
            </a:r>
          </a:p>
        </p:txBody>
      </p:sp>
      <p:pic>
        <p:nvPicPr>
          <p:cNvPr id="13" name="Grafik 12">
            <a:extLst>
              <a:ext uri="{FF2B5EF4-FFF2-40B4-BE49-F238E27FC236}">
                <a16:creationId xmlns:a16="http://schemas.microsoft.com/office/drawing/2014/main" id="{D574FE39-1C91-E5C2-58E8-DBC2A699D5B5}"/>
              </a:ext>
            </a:extLst>
          </p:cNvPr>
          <p:cNvPicPr>
            <a:picLocks noChangeAspect="1"/>
          </p:cNvPicPr>
          <p:nvPr/>
        </p:nvPicPr>
        <p:blipFill>
          <a:blip r:embed="rId3"/>
          <a:stretch>
            <a:fillRect/>
          </a:stretch>
        </p:blipFill>
        <p:spPr>
          <a:xfrm>
            <a:off x="6683957" y="3401578"/>
            <a:ext cx="5396868" cy="2962646"/>
          </a:xfrm>
          <a:prstGeom prst="rect">
            <a:avLst/>
          </a:prstGeom>
        </p:spPr>
      </p:pic>
      <p:sp>
        <p:nvSpPr>
          <p:cNvPr id="15" name="Textfeld 14">
            <a:extLst>
              <a:ext uri="{FF2B5EF4-FFF2-40B4-BE49-F238E27FC236}">
                <a16:creationId xmlns:a16="http://schemas.microsoft.com/office/drawing/2014/main" id="{75E16D8C-B90E-6457-9228-F926CFD8BB71}"/>
              </a:ext>
            </a:extLst>
          </p:cNvPr>
          <p:cNvSpPr txBox="1"/>
          <p:nvPr/>
        </p:nvSpPr>
        <p:spPr>
          <a:xfrm>
            <a:off x="111175" y="4882901"/>
            <a:ext cx="6094476" cy="1446550"/>
          </a:xfrm>
          <a:prstGeom prst="rect">
            <a:avLst/>
          </a:prstGeom>
          <a:noFill/>
        </p:spPr>
        <p:txBody>
          <a:bodyPr wrap="square">
            <a:spAutoFit/>
          </a:bodyPr>
          <a:lstStyle/>
          <a:p>
            <a:pPr>
              <a:buNone/>
            </a:pPr>
            <a:r>
              <a:rPr lang="de-DE" b="1" dirty="0">
                <a:solidFill>
                  <a:schemeClr val="bg1"/>
                </a:solidFill>
              </a:rPr>
              <a:t>Folie 13: Reflexionen über den "Best Effort"-Service</a:t>
            </a:r>
          </a:p>
          <a:p>
            <a:pPr>
              <a:buFont typeface="Arial" panose="020B0604020202020204" pitchFamily="34" charset="0"/>
              <a:buChar char="•"/>
            </a:pPr>
            <a:r>
              <a:rPr lang="de-DE" sz="1400" b="1" dirty="0">
                <a:solidFill>
                  <a:schemeClr val="bg1"/>
                </a:solidFill>
              </a:rPr>
              <a:t>Was wird gezeigt?</a:t>
            </a:r>
            <a:r>
              <a:rPr lang="de-DE" sz="1400" dirty="0">
                <a:solidFill>
                  <a:schemeClr val="bg1"/>
                </a:solidFill>
              </a:rPr>
              <a:t> Die Folie argumentiert, dass die Einfachheit des "Best Effort"-Modells ein Hauptgrund für den Erfolg und das enorme Wachstum des Internets war. Für die meisten Anwendungen ist es "gut genug".</a:t>
            </a:r>
          </a:p>
          <a:p>
            <a:pPr>
              <a:buFont typeface="Arial" panose="020B0604020202020204" pitchFamily="34" charset="0"/>
              <a:buChar char="•"/>
            </a:pPr>
            <a:r>
              <a:rPr lang="de-DE" sz="1400" b="1" dirty="0">
                <a:solidFill>
                  <a:srgbClr val="FF0000"/>
                </a:solidFill>
              </a:rPr>
              <a:t>Wichtige Notiz</a:t>
            </a:r>
            <a:r>
              <a:rPr lang="de-DE" sz="1400" b="1" dirty="0">
                <a:solidFill>
                  <a:schemeClr val="bg1"/>
                </a:solidFill>
              </a:rPr>
              <a:t>:</a:t>
            </a:r>
            <a:r>
              <a:rPr lang="de-DE" sz="1400" dirty="0">
                <a:solidFill>
                  <a:schemeClr val="bg1"/>
                </a:solidFill>
              </a:rPr>
              <a:t> Die </a:t>
            </a:r>
            <a:r>
              <a:rPr lang="de-DE" sz="1400" b="1" dirty="0">
                <a:solidFill>
                  <a:schemeClr val="bg1"/>
                </a:solidFill>
              </a:rPr>
              <a:t>Einfachheit und Skalierbarkeit des "Best Effort"-Modells</a:t>
            </a:r>
            <a:r>
              <a:rPr lang="de-DE" sz="1400" dirty="0">
                <a:solidFill>
                  <a:schemeClr val="bg1"/>
                </a:solidFill>
              </a:rPr>
              <a:t> sind Schlüssel zum Erfolg des Internets.</a:t>
            </a:r>
          </a:p>
        </p:txBody>
      </p:sp>
    </p:spTree>
    <p:extLst>
      <p:ext uri="{BB962C8B-B14F-4D97-AF65-F5344CB8AC3E}">
        <p14:creationId xmlns:p14="http://schemas.microsoft.com/office/powerpoint/2010/main" val="1186655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6D4BD35-B220-1E5E-9DD2-EFCDD1ECEC11}"/>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85FC2D5F-D467-4DC9-86B6-12376265EA1D}"/>
              </a:ext>
            </a:extLst>
          </p:cNvPr>
          <p:cNvSpPr txBox="1"/>
          <p:nvPr/>
        </p:nvSpPr>
        <p:spPr>
          <a:xfrm>
            <a:off x="66293" y="19181"/>
            <a:ext cx="7176327" cy="1477328"/>
          </a:xfrm>
          <a:prstGeom prst="rect">
            <a:avLst/>
          </a:prstGeom>
          <a:noFill/>
        </p:spPr>
        <p:txBody>
          <a:bodyPr wrap="square">
            <a:spAutoFit/>
          </a:bodyPr>
          <a:lstStyle/>
          <a:p>
            <a:pPr>
              <a:buNone/>
            </a:pPr>
            <a:r>
              <a:rPr lang="de-DE" b="1" dirty="0">
                <a:solidFill>
                  <a:schemeClr val="bg1"/>
                </a:solidFill>
              </a:rPr>
              <a:t>Folie 15: Übersicht der Router-Architektur</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Eine schematische Darstellung eines Routers mit seinen vier Hauptkomponenten: </a:t>
            </a:r>
            <a:r>
              <a:rPr lang="de-DE" sz="1200" dirty="0" err="1">
                <a:solidFill>
                  <a:schemeClr val="bg1"/>
                </a:solidFill>
              </a:rPr>
              <a:t>Eingangsports</a:t>
            </a:r>
            <a:r>
              <a:rPr lang="de-DE" sz="1200" dirty="0">
                <a:solidFill>
                  <a:schemeClr val="bg1"/>
                </a:solidFill>
              </a:rPr>
              <a:t>, Ausgangsports, eine Hochgeschwindigkeits-</a:t>
            </a:r>
            <a:r>
              <a:rPr lang="de-DE" sz="1200" dirty="0" err="1">
                <a:solidFill>
                  <a:schemeClr val="bg1"/>
                </a:solidFill>
              </a:rPr>
              <a:t>Switching</a:t>
            </a:r>
            <a:r>
              <a:rPr lang="de-DE" sz="1200" dirty="0">
                <a:solidFill>
                  <a:schemeClr val="bg1"/>
                </a:solidFill>
              </a:rPr>
              <a:t>-Fabric und ein Routing-Prozessor. Es wird die Trennung zwischen der schnellen Data Plane (Hardware, Nanosekunden) und der Control Plane (Software, Millisekunden) verdeutlicht.</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Ein Router besteht aus: </a:t>
            </a:r>
            <a:r>
              <a:rPr lang="de-DE" sz="1200" b="1" dirty="0" err="1">
                <a:solidFill>
                  <a:schemeClr val="bg1"/>
                </a:solidFill>
              </a:rPr>
              <a:t>Eingangsports</a:t>
            </a:r>
            <a:r>
              <a:rPr lang="de-DE" sz="1200" b="1" dirty="0">
                <a:solidFill>
                  <a:schemeClr val="bg1"/>
                </a:solidFill>
              </a:rPr>
              <a:t>, Ausgangsports, </a:t>
            </a:r>
            <a:r>
              <a:rPr lang="de-DE" sz="1200" b="1" dirty="0" err="1">
                <a:solidFill>
                  <a:schemeClr val="bg1"/>
                </a:solidFill>
              </a:rPr>
              <a:t>Switching</a:t>
            </a:r>
            <a:r>
              <a:rPr lang="de-DE" sz="1200" b="1" dirty="0">
                <a:solidFill>
                  <a:schemeClr val="bg1"/>
                </a:solidFill>
              </a:rPr>
              <a:t> Fabric und Routing-Prozessor</a:t>
            </a:r>
            <a:r>
              <a:rPr lang="de-DE" sz="1200" dirty="0">
                <a:solidFill>
                  <a:schemeClr val="bg1"/>
                </a:solidFill>
              </a:rPr>
              <a:t>. Die </a:t>
            </a:r>
            <a:r>
              <a:rPr lang="de-DE" sz="1200" b="1" dirty="0">
                <a:solidFill>
                  <a:schemeClr val="bg1"/>
                </a:solidFill>
              </a:rPr>
              <a:t>Data Plane ist für Geschwindigkeit optimiert (Hardware)</a:t>
            </a:r>
            <a:r>
              <a:rPr lang="de-DE" sz="1200" dirty="0">
                <a:solidFill>
                  <a:schemeClr val="bg1"/>
                </a:solidFill>
              </a:rPr>
              <a:t>, die </a:t>
            </a:r>
            <a:r>
              <a:rPr lang="de-DE" sz="1200" b="1" dirty="0">
                <a:solidFill>
                  <a:schemeClr val="bg1"/>
                </a:solidFill>
              </a:rPr>
              <a:t>Control Plane für Logik (Software)</a:t>
            </a:r>
            <a:r>
              <a:rPr lang="de-DE" sz="1200" dirty="0">
                <a:solidFill>
                  <a:schemeClr val="bg1"/>
                </a:solidFill>
              </a:rPr>
              <a:t>.</a:t>
            </a:r>
          </a:p>
        </p:txBody>
      </p:sp>
      <p:pic>
        <p:nvPicPr>
          <p:cNvPr id="5" name="Grafik 4">
            <a:extLst>
              <a:ext uri="{FF2B5EF4-FFF2-40B4-BE49-F238E27FC236}">
                <a16:creationId xmlns:a16="http://schemas.microsoft.com/office/drawing/2014/main" id="{3B101007-77AF-2FF3-3D2F-647A2CB8009D}"/>
              </a:ext>
            </a:extLst>
          </p:cNvPr>
          <p:cNvPicPr>
            <a:picLocks noChangeAspect="1"/>
          </p:cNvPicPr>
          <p:nvPr/>
        </p:nvPicPr>
        <p:blipFill>
          <a:blip r:embed="rId2"/>
          <a:stretch>
            <a:fillRect/>
          </a:stretch>
        </p:blipFill>
        <p:spPr>
          <a:xfrm>
            <a:off x="7242621" y="19181"/>
            <a:ext cx="4791352" cy="2779776"/>
          </a:xfrm>
          <a:prstGeom prst="rect">
            <a:avLst/>
          </a:prstGeom>
        </p:spPr>
      </p:pic>
      <p:sp>
        <p:nvSpPr>
          <p:cNvPr id="7" name="Textfeld 6">
            <a:extLst>
              <a:ext uri="{FF2B5EF4-FFF2-40B4-BE49-F238E27FC236}">
                <a16:creationId xmlns:a16="http://schemas.microsoft.com/office/drawing/2014/main" id="{923E6AC1-D71B-A397-FB7C-34F8F7EF808D}"/>
              </a:ext>
            </a:extLst>
          </p:cNvPr>
          <p:cNvSpPr txBox="1"/>
          <p:nvPr/>
        </p:nvSpPr>
        <p:spPr>
          <a:xfrm>
            <a:off x="66293" y="1506295"/>
            <a:ext cx="6094476" cy="1292662"/>
          </a:xfrm>
          <a:prstGeom prst="rect">
            <a:avLst/>
          </a:prstGeom>
          <a:noFill/>
        </p:spPr>
        <p:txBody>
          <a:bodyPr wrap="square">
            <a:spAutoFit/>
          </a:bodyPr>
          <a:lstStyle/>
          <a:p>
            <a:pPr>
              <a:buNone/>
            </a:pPr>
            <a:r>
              <a:rPr lang="de-DE" b="1" dirty="0">
                <a:solidFill>
                  <a:schemeClr val="bg1"/>
                </a:solidFill>
              </a:rPr>
              <a:t>Folie 16 &amp; 17: Funktionen der </a:t>
            </a:r>
            <a:r>
              <a:rPr lang="de-DE" b="1" dirty="0" err="1">
                <a:solidFill>
                  <a:schemeClr val="bg1"/>
                </a:solidFill>
              </a:rPr>
              <a:t>Eingangsports</a:t>
            </a:r>
            <a:endParaRPr lang="de-DE" b="1" dirty="0">
              <a:solidFill>
                <a:schemeClr val="bg1"/>
              </a:solidFill>
            </a:endParaRP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 </a:t>
            </a:r>
            <a:r>
              <a:rPr lang="de-DE" sz="1200" dirty="0" err="1">
                <a:solidFill>
                  <a:schemeClr val="bg1"/>
                </a:solidFill>
              </a:rPr>
              <a:t>Eingangsport</a:t>
            </a:r>
            <a:r>
              <a:rPr lang="de-DE" sz="1200" dirty="0">
                <a:solidFill>
                  <a:schemeClr val="bg1"/>
                </a:solidFill>
              </a:rPr>
              <a:t> empfängt Pakete, schlägt die Zieladresse in einer Weiterleitungstabelle nach ("</a:t>
            </a:r>
            <a:r>
              <a:rPr lang="de-DE" sz="1200" dirty="0" err="1">
                <a:solidFill>
                  <a:schemeClr val="bg1"/>
                </a:solidFill>
              </a:rPr>
              <a:t>lookup</a:t>
            </a:r>
            <a:r>
              <a:rPr lang="de-DE" sz="1200" dirty="0">
                <a:solidFill>
                  <a:schemeClr val="bg1"/>
                </a:solidFill>
              </a:rPr>
              <a:t>") und bestimmt so den richtigen Ausgangsport. Dies geschieht dezentral und mit "</a:t>
            </a:r>
            <a:r>
              <a:rPr lang="de-DE" sz="1200" dirty="0" err="1">
                <a:solidFill>
                  <a:schemeClr val="bg1"/>
                </a:solidFill>
              </a:rPr>
              <a:t>line</a:t>
            </a:r>
            <a:r>
              <a:rPr lang="de-DE" sz="1200" dirty="0">
                <a:solidFill>
                  <a:schemeClr val="bg1"/>
                </a:solidFill>
              </a:rPr>
              <a:t> </a:t>
            </a:r>
            <a:r>
              <a:rPr lang="de-DE" sz="1200" dirty="0" err="1">
                <a:solidFill>
                  <a:schemeClr val="bg1"/>
                </a:solidFill>
              </a:rPr>
              <a:t>speed</a:t>
            </a:r>
            <a:r>
              <a:rPr lang="de-DE" sz="1200" dirty="0">
                <a:solidFill>
                  <a:schemeClr val="bg1"/>
                </a:solidFill>
              </a:rPr>
              <a:t>" (Leitungsgeschwindigkeit).</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Die Hauptaufgabe des </a:t>
            </a:r>
            <a:r>
              <a:rPr lang="de-DE" sz="1200" dirty="0" err="1">
                <a:solidFill>
                  <a:schemeClr val="bg1"/>
                </a:solidFill>
              </a:rPr>
              <a:t>Eingangsports</a:t>
            </a:r>
            <a:r>
              <a:rPr lang="de-DE" sz="1200" dirty="0">
                <a:solidFill>
                  <a:schemeClr val="bg1"/>
                </a:solidFill>
              </a:rPr>
              <a:t> ist das </a:t>
            </a:r>
            <a:r>
              <a:rPr lang="de-DE" sz="1200" b="1" dirty="0">
                <a:solidFill>
                  <a:schemeClr val="bg1"/>
                </a:solidFill>
              </a:rPr>
              <a:t>Nachschlagen der Route in der </a:t>
            </a:r>
            <a:r>
              <a:rPr lang="de-DE" sz="1200" b="1" dirty="0" err="1">
                <a:solidFill>
                  <a:schemeClr val="bg1"/>
                </a:solidFill>
              </a:rPr>
              <a:t>Forwarding</a:t>
            </a:r>
            <a:r>
              <a:rPr lang="de-DE" sz="1200" b="1" dirty="0">
                <a:solidFill>
                  <a:schemeClr val="bg1"/>
                </a:solidFill>
              </a:rPr>
              <a:t> Table</a:t>
            </a:r>
            <a:r>
              <a:rPr lang="de-DE" sz="1200" dirty="0">
                <a:solidFill>
                  <a:schemeClr val="bg1"/>
                </a:solidFill>
              </a:rPr>
              <a:t>. </a:t>
            </a:r>
            <a:r>
              <a:rPr lang="de-DE" sz="1200" dirty="0" err="1">
                <a:solidFill>
                  <a:schemeClr val="bg1"/>
                </a:solidFill>
              </a:rPr>
              <a:t>Forwarding</a:t>
            </a:r>
            <a:r>
              <a:rPr lang="de-DE" sz="1200" dirty="0">
                <a:solidFill>
                  <a:schemeClr val="bg1"/>
                </a:solidFill>
              </a:rPr>
              <a:t> basiert meist auf der Ziel-IP-Adresse.</a:t>
            </a:r>
          </a:p>
        </p:txBody>
      </p:sp>
      <p:pic>
        <p:nvPicPr>
          <p:cNvPr id="9" name="Grafik 8">
            <a:extLst>
              <a:ext uri="{FF2B5EF4-FFF2-40B4-BE49-F238E27FC236}">
                <a16:creationId xmlns:a16="http://schemas.microsoft.com/office/drawing/2014/main" id="{0E434855-40B0-0B78-13F9-986ED4CE376F}"/>
              </a:ext>
            </a:extLst>
          </p:cNvPr>
          <p:cNvPicPr>
            <a:picLocks noChangeAspect="1"/>
          </p:cNvPicPr>
          <p:nvPr/>
        </p:nvPicPr>
        <p:blipFill>
          <a:blip r:embed="rId3"/>
          <a:stretch>
            <a:fillRect/>
          </a:stretch>
        </p:blipFill>
        <p:spPr>
          <a:xfrm>
            <a:off x="205740" y="2808743"/>
            <a:ext cx="4850892" cy="2720193"/>
          </a:xfrm>
          <a:prstGeom prst="rect">
            <a:avLst/>
          </a:prstGeom>
        </p:spPr>
      </p:pic>
      <p:pic>
        <p:nvPicPr>
          <p:cNvPr id="11" name="Grafik 10">
            <a:extLst>
              <a:ext uri="{FF2B5EF4-FFF2-40B4-BE49-F238E27FC236}">
                <a16:creationId xmlns:a16="http://schemas.microsoft.com/office/drawing/2014/main" id="{E3245FE9-B2F8-BE40-F81B-DFE16901BB3A}"/>
              </a:ext>
            </a:extLst>
          </p:cNvPr>
          <p:cNvPicPr>
            <a:picLocks noChangeAspect="1"/>
          </p:cNvPicPr>
          <p:nvPr/>
        </p:nvPicPr>
        <p:blipFill>
          <a:blip r:embed="rId4"/>
          <a:stretch>
            <a:fillRect/>
          </a:stretch>
        </p:blipFill>
        <p:spPr>
          <a:xfrm>
            <a:off x="5056632" y="2798957"/>
            <a:ext cx="5084064" cy="2738950"/>
          </a:xfrm>
          <a:prstGeom prst="rect">
            <a:avLst/>
          </a:prstGeom>
        </p:spPr>
      </p:pic>
    </p:spTree>
    <p:extLst>
      <p:ext uri="{BB962C8B-B14F-4D97-AF65-F5344CB8AC3E}">
        <p14:creationId xmlns:p14="http://schemas.microsoft.com/office/powerpoint/2010/main" val="3931713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FD95F32F-3427-94D1-1ADC-488034F20C3E}"/>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49AD61E6-5AA3-9274-DDD1-BB3805FD7A2C}"/>
              </a:ext>
            </a:extLst>
          </p:cNvPr>
          <p:cNvSpPr txBox="1"/>
          <p:nvPr/>
        </p:nvSpPr>
        <p:spPr>
          <a:xfrm>
            <a:off x="0" y="86743"/>
            <a:ext cx="7413498" cy="1446550"/>
          </a:xfrm>
          <a:prstGeom prst="rect">
            <a:avLst/>
          </a:prstGeom>
          <a:noFill/>
        </p:spPr>
        <p:txBody>
          <a:bodyPr wrap="square">
            <a:spAutoFit/>
          </a:bodyPr>
          <a:lstStyle/>
          <a:p>
            <a:pPr>
              <a:buNone/>
            </a:pPr>
            <a:r>
              <a:rPr lang="de-DE" b="1" dirty="0">
                <a:solidFill>
                  <a:schemeClr val="bg1"/>
                </a:solidFill>
              </a:rPr>
              <a:t>Folie 18: Warteschlangen am </a:t>
            </a:r>
            <a:r>
              <a:rPr lang="de-DE" b="1" dirty="0" err="1">
                <a:solidFill>
                  <a:schemeClr val="bg1"/>
                </a:solidFill>
              </a:rPr>
              <a:t>Eingangsport</a:t>
            </a:r>
            <a:r>
              <a:rPr lang="de-DE" b="1" dirty="0">
                <a:solidFill>
                  <a:schemeClr val="bg1"/>
                </a:solidFill>
              </a:rPr>
              <a:t> (Input Port Queuing)</a:t>
            </a:r>
          </a:p>
          <a:p>
            <a:pPr>
              <a:buFont typeface="Arial" panose="020B0604020202020204" pitchFamily="34" charset="0"/>
              <a:buChar char="•"/>
            </a:pPr>
            <a:r>
              <a:rPr lang="de-DE" sz="1400" b="1" dirty="0">
                <a:solidFill>
                  <a:schemeClr val="bg1"/>
                </a:solidFill>
              </a:rPr>
              <a:t>Was wird gezeigt?</a:t>
            </a:r>
            <a:r>
              <a:rPr lang="de-DE" sz="1400" dirty="0">
                <a:solidFill>
                  <a:schemeClr val="bg1"/>
                </a:solidFill>
              </a:rPr>
              <a:t> Das Problem des "Head-</a:t>
            </a:r>
            <a:r>
              <a:rPr lang="de-DE" sz="1400" dirty="0" err="1">
                <a:solidFill>
                  <a:schemeClr val="bg1"/>
                </a:solidFill>
              </a:rPr>
              <a:t>of</a:t>
            </a:r>
            <a:r>
              <a:rPr lang="de-DE" sz="1400" dirty="0">
                <a:solidFill>
                  <a:schemeClr val="bg1"/>
                </a:solidFill>
              </a:rPr>
              <a:t>-</a:t>
            </a:r>
            <a:r>
              <a:rPr lang="de-DE" sz="1400" dirty="0" err="1">
                <a:solidFill>
                  <a:schemeClr val="bg1"/>
                </a:solidFill>
              </a:rPr>
              <a:t>the</a:t>
            </a:r>
            <a:r>
              <a:rPr lang="de-DE" sz="1400" dirty="0">
                <a:solidFill>
                  <a:schemeClr val="bg1"/>
                </a:solidFill>
              </a:rPr>
              <a:t>-Line (HOL) Blocking". Wenn das vorderste Paket in einer Warteschlange auf einen blockierten Ausgangsport wartet, blockiert es alle Pakete hinter sich, selbst wenn deren Ausgangsports frei wären.</a:t>
            </a:r>
          </a:p>
          <a:p>
            <a:pPr>
              <a:buFont typeface="Arial" panose="020B0604020202020204" pitchFamily="34" charset="0"/>
              <a:buChar char="•"/>
            </a:pPr>
            <a:r>
              <a:rPr lang="de-DE" sz="1400" b="1" dirty="0">
                <a:solidFill>
                  <a:srgbClr val="FF0000"/>
                </a:solidFill>
              </a:rPr>
              <a:t>Wichtige Notiz</a:t>
            </a:r>
            <a:r>
              <a:rPr lang="de-DE" sz="1400" b="1" dirty="0">
                <a:solidFill>
                  <a:schemeClr val="bg1"/>
                </a:solidFill>
              </a:rPr>
              <a:t>:</a:t>
            </a:r>
            <a:r>
              <a:rPr lang="de-DE" sz="1400" dirty="0">
                <a:solidFill>
                  <a:schemeClr val="bg1"/>
                </a:solidFill>
              </a:rPr>
              <a:t> </a:t>
            </a:r>
            <a:r>
              <a:rPr lang="de-DE" sz="1400" b="1" dirty="0">
                <a:solidFill>
                  <a:schemeClr val="bg1"/>
                </a:solidFill>
              </a:rPr>
              <a:t>Head-</a:t>
            </a:r>
            <a:r>
              <a:rPr lang="de-DE" sz="1400" b="1" dirty="0" err="1">
                <a:solidFill>
                  <a:schemeClr val="bg1"/>
                </a:solidFill>
              </a:rPr>
              <a:t>of</a:t>
            </a:r>
            <a:r>
              <a:rPr lang="de-DE" sz="1400" b="1" dirty="0">
                <a:solidFill>
                  <a:schemeClr val="bg1"/>
                </a:solidFill>
              </a:rPr>
              <a:t>-</a:t>
            </a:r>
            <a:r>
              <a:rPr lang="de-DE" sz="1400" b="1" dirty="0" err="1">
                <a:solidFill>
                  <a:schemeClr val="bg1"/>
                </a:solidFill>
              </a:rPr>
              <a:t>the</a:t>
            </a:r>
            <a:r>
              <a:rPr lang="de-DE" sz="1400" b="1" dirty="0">
                <a:solidFill>
                  <a:schemeClr val="bg1"/>
                </a:solidFill>
              </a:rPr>
              <a:t>-Line (HOL) Blocking</a:t>
            </a:r>
            <a:r>
              <a:rPr lang="de-DE" sz="1400" dirty="0">
                <a:solidFill>
                  <a:schemeClr val="bg1"/>
                </a:solidFill>
              </a:rPr>
              <a:t> ist ein schwerwiegendes Leistungsproblem bei Warteschlangen am Eingang.</a:t>
            </a:r>
          </a:p>
        </p:txBody>
      </p:sp>
      <p:pic>
        <p:nvPicPr>
          <p:cNvPr id="5" name="Grafik 4">
            <a:extLst>
              <a:ext uri="{FF2B5EF4-FFF2-40B4-BE49-F238E27FC236}">
                <a16:creationId xmlns:a16="http://schemas.microsoft.com/office/drawing/2014/main" id="{6207ECD9-5952-17A2-FF61-506D9FA77579}"/>
              </a:ext>
            </a:extLst>
          </p:cNvPr>
          <p:cNvPicPr>
            <a:picLocks noChangeAspect="1"/>
          </p:cNvPicPr>
          <p:nvPr/>
        </p:nvPicPr>
        <p:blipFill>
          <a:blip r:embed="rId2"/>
          <a:stretch>
            <a:fillRect/>
          </a:stretch>
        </p:blipFill>
        <p:spPr>
          <a:xfrm>
            <a:off x="7280129" y="86743"/>
            <a:ext cx="4844815" cy="2747861"/>
          </a:xfrm>
          <a:prstGeom prst="rect">
            <a:avLst/>
          </a:prstGeom>
        </p:spPr>
      </p:pic>
      <p:pic>
        <p:nvPicPr>
          <p:cNvPr id="7" name="Grafik 6">
            <a:extLst>
              <a:ext uri="{FF2B5EF4-FFF2-40B4-BE49-F238E27FC236}">
                <a16:creationId xmlns:a16="http://schemas.microsoft.com/office/drawing/2014/main" id="{8BDE6AE7-4824-AEA3-9EE0-11DA3DD5192C}"/>
              </a:ext>
            </a:extLst>
          </p:cNvPr>
          <p:cNvPicPr>
            <a:picLocks noChangeAspect="1"/>
          </p:cNvPicPr>
          <p:nvPr/>
        </p:nvPicPr>
        <p:blipFill>
          <a:blip r:embed="rId3"/>
          <a:stretch>
            <a:fillRect/>
          </a:stretch>
        </p:blipFill>
        <p:spPr>
          <a:xfrm>
            <a:off x="174785" y="3136392"/>
            <a:ext cx="4351145" cy="2560320"/>
          </a:xfrm>
          <a:prstGeom prst="rect">
            <a:avLst/>
          </a:prstGeom>
        </p:spPr>
      </p:pic>
      <p:pic>
        <p:nvPicPr>
          <p:cNvPr id="9" name="Grafik 8">
            <a:extLst>
              <a:ext uri="{FF2B5EF4-FFF2-40B4-BE49-F238E27FC236}">
                <a16:creationId xmlns:a16="http://schemas.microsoft.com/office/drawing/2014/main" id="{FA67D2F5-DEFF-9DB4-8DAD-E45C5BBAFEB3}"/>
              </a:ext>
            </a:extLst>
          </p:cNvPr>
          <p:cNvPicPr>
            <a:picLocks noChangeAspect="1"/>
          </p:cNvPicPr>
          <p:nvPr/>
        </p:nvPicPr>
        <p:blipFill>
          <a:blip r:embed="rId4"/>
          <a:stretch>
            <a:fillRect/>
          </a:stretch>
        </p:blipFill>
        <p:spPr>
          <a:xfrm>
            <a:off x="4681728" y="3136392"/>
            <a:ext cx="3953231" cy="2271401"/>
          </a:xfrm>
          <a:prstGeom prst="rect">
            <a:avLst/>
          </a:prstGeom>
        </p:spPr>
      </p:pic>
      <p:sp>
        <p:nvSpPr>
          <p:cNvPr id="11" name="Textfeld 10">
            <a:extLst>
              <a:ext uri="{FF2B5EF4-FFF2-40B4-BE49-F238E27FC236}">
                <a16:creationId xmlns:a16="http://schemas.microsoft.com/office/drawing/2014/main" id="{7C8ADA3E-B7D8-221F-634B-E77E065B1FE2}"/>
              </a:ext>
            </a:extLst>
          </p:cNvPr>
          <p:cNvSpPr txBox="1"/>
          <p:nvPr/>
        </p:nvSpPr>
        <p:spPr>
          <a:xfrm>
            <a:off x="174785" y="1662059"/>
            <a:ext cx="6117336" cy="1323439"/>
          </a:xfrm>
          <a:prstGeom prst="rect">
            <a:avLst/>
          </a:prstGeom>
          <a:noFill/>
        </p:spPr>
        <p:txBody>
          <a:bodyPr wrap="square">
            <a:spAutoFit/>
          </a:bodyPr>
          <a:lstStyle/>
          <a:p>
            <a:pPr>
              <a:buNone/>
            </a:pPr>
            <a:r>
              <a:rPr lang="de-DE" b="1" dirty="0">
                <a:solidFill>
                  <a:schemeClr val="bg1"/>
                </a:solidFill>
              </a:rPr>
              <a:t>Folie 19 &amp; 20: </a:t>
            </a:r>
            <a:r>
              <a:rPr lang="de-DE" b="1" dirty="0" err="1">
                <a:solidFill>
                  <a:schemeClr val="bg1"/>
                </a:solidFill>
              </a:rPr>
              <a:t>Switching</a:t>
            </a:r>
            <a:r>
              <a:rPr lang="de-DE" b="1" dirty="0">
                <a:solidFill>
                  <a:schemeClr val="bg1"/>
                </a:solidFill>
              </a:rPr>
              <a:t> Fabrics</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 </a:t>
            </a:r>
            <a:r>
              <a:rPr lang="de-DE" sz="1200" dirty="0" err="1">
                <a:solidFill>
                  <a:schemeClr val="bg1"/>
                </a:solidFill>
              </a:rPr>
              <a:t>Switching</a:t>
            </a:r>
            <a:r>
              <a:rPr lang="de-DE" sz="1200" dirty="0">
                <a:solidFill>
                  <a:schemeClr val="bg1"/>
                </a:solidFill>
              </a:rPr>
              <a:t> Fabric ist das Herzstück des Routers, das die Eingangs- mit den Ausgangsports verbindet. Es gibt drei Haupttypen: über Speicher, über einen Bus und über ein Verbindungsnetzwerk (Interconnection Network).</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Die </a:t>
            </a:r>
            <a:r>
              <a:rPr lang="de-DE" sz="1200" b="1" dirty="0" err="1">
                <a:solidFill>
                  <a:schemeClr val="bg1"/>
                </a:solidFill>
              </a:rPr>
              <a:t>Switching</a:t>
            </a:r>
            <a:r>
              <a:rPr lang="de-DE" sz="1200" b="1" dirty="0">
                <a:solidFill>
                  <a:schemeClr val="bg1"/>
                </a:solidFill>
              </a:rPr>
              <a:t> Fabric transportiert Pakete vom Eingang zum Ausgang</a:t>
            </a:r>
            <a:r>
              <a:rPr lang="de-DE" sz="1200" dirty="0">
                <a:solidFill>
                  <a:schemeClr val="bg1"/>
                </a:solidFill>
              </a:rPr>
              <a:t>. Die drei Haupttypen sind </a:t>
            </a:r>
            <a:r>
              <a:rPr lang="de-DE" sz="1200" b="1" dirty="0">
                <a:solidFill>
                  <a:schemeClr val="bg1"/>
                </a:solidFill>
              </a:rPr>
              <a:t>Speicher, Bus </a:t>
            </a:r>
            <a:r>
              <a:rPr lang="de-DE" sz="1400" b="1" dirty="0">
                <a:solidFill>
                  <a:schemeClr val="bg1"/>
                </a:solidFill>
              </a:rPr>
              <a:t>und Verbindungsnetzwerk</a:t>
            </a:r>
            <a:r>
              <a:rPr lang="de-DE" sz="1400" dirty="0">
                <a:solidFill>
                  <a:schemeClr val="bg1"/>
                </a:solidFill>
              </a:rPr>
              <a:t>.</a:t>
            </a:r>
          </a:p>
        </p:txBody>
      </p:sp>
    </p:spTree>
    <p:extLst>
      <p:ext uri="{BB962C8B-B14F-4D97-AF65-F5344CB8AC3E}">
        <p14:creationId xmlns:p14="http://schemas.microsoft.com/office/powerpoint/2010/main" val="315170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4B91739A-7DF2-870C-A2DA-1F8866F9D5CD}"/>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D7F55724-1D6C-0673-7CB2-CD0786CE2E2D}"/>
              </a:ext>
            </a:extLst>
          </p:cNvPr>
          <p:cNvSpPr txBox="1"/>
          <p:nvPr/>
        </p:nvSpPr>
        <p:spPr>
          <a:xfrm>
            <a:off x="64655" y="-83127"/>
            <a:ext cx="2028248" cy="923330"/>
          </a:xfrm>
          <a:prstGeom prst="rect">
            <a:avLst/>
          </a:prstGeom>
          <a:noFill/>
        </p:spPr>
        <p:txBody>
          <a:bodyPr wrap="none" rtlCol="0">
            <a:spAutoFit/>
          </a:bodyPr>
          <a:lstStyle/>
          <a:p>
            <a:r>
              <a:rPr lang="de-DE" sz="5400" dirty="0">
                <a:solidFill>
                  <a:srgbClr val="FF0000"/>
                </a:solidFill>
              </a:rPr>
              <a:t>Folie 2</a:t>
            </a:r>
          </a:p>
        </p:txBody>
      </p:sp>
      <p:pic>
        <p:nvPicPr>
          <p:cNvPr id="6" name="Grafik 5">
            <a:extLst>
              <a:ext uri="{FF2B5EF4-FFF2-40B4-BE49-F238E27FC236}">
                <a16:creationId xmlns:a16="http://schemas.microsoft.com/office/drawing/2014/main" id="{A7EEC8B0-A7BB-CC1C-6F07-2DEB5114C7DE}"/>
              </a:ext>
            </a:extLst>
          </p:cNvPr>
          <p:cNvPicPr>
            <a:picLocks noChangeAspect="1"/>
          </p:cNvPicPr>
          <p:nvPr/>
        </p:nvPicPr>
        <p:blipFill>
          <a:blip r:embed="rId2"/>
          <a:stretch>
            <a:fillRect/>
          </a:stretch>
        </p:blipFill>
        <p:spPr>
          <a:xfrm>
            <a:off x="180127" y="713153"/>
            <a:ext cx="8487357" cy="6144847"/>
          </a:xfrm>
          <a:prstGeom prst="rect">
            <a:avLst/>
          </a:prstGeom>
        </p:spPr>
      </p:pic>
      <p:pic>
        <p:nvPicPr>
          <p:cNvPr id="8" name="Grafik 7">
            <a:extLst>
              <a:ext uri="{FF2B5EF4-FFF2-40B4-BE49-F238E27FC236}">
                <a16:creationId xmlns:a16="http://schemas.microsoft.com/office/drawing/2014/main" id="{7E1888A3-8406-B9C7-8201-D2EB5559C6F8}"/>
              </a:ext>
            </a:extLst>
          </p:cNvPr>
          <p:cNvPicPr>
            <a:picLocks noChangeAspect="1"/>
          </p:cNvPicPr>
          <p:nvPr/>
        </p:nvPicPr>
        <p:blipFill>
          <a:blip r:embed="rId3"/>
          <a:stretch>
            <a:fillRect/>
          </a:stretch>
        </p:blipFill>
        <p:spPr>
          <a:xfrm>
            <a:off x="7587015" y="1375248"/>
            <a:ext cx="4729393" cy="1169396"/>
          </a:xfrm>
          <a:prstGeom prst="rect">
            <a:avLst/>
          </a:prstGeom>
        </p:spPr>
      </p:pic>
    </p:spTree>
    <p:extLst>
      <p:ext uri="{BB962C8B-B14F-4D97-AF65-F5344CB8AC3E}">
        <p14:creationId xmlns:p14="http://schemas.microsoft.com/office/powerpoint/2010/main" val="909285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F6CE4EA-A478-980E-5D86-9D9B738DF98F}"/>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C31DC468-5ACD-C08D-B02D-CB420EB357D7}"/>
              </a:ext>
            </a:extLst>
          </p:cNvPr>
          <p:cNvSpPr txBox="1"/>
          <p:nvPr/>
        </p:nvSpPr>
        <p:spPr>
          <a:xfrm>
            <a:off x="93726" y="154537"/>
            <a:ext cx="6094476" cy="2031325"/>
          </a:xfrm>
          <a:prstGeom prst="rect">
            <a:avLst/>
          </a:prstGeom>
          <a:noFill/>
        </p:spPr>
        <p:txBody>
          <a:bodyPr wrap="square">
            <a:spAutoFit/>
          </a:bodyPr>
          <a:lstStyle/>
          <a:p>
            <a:pPr>
              <a:buNone/>
            </a:pPr>
            <a:r>
              <a:rPr lang="de-DE" b="1" dirty="0">
                <a:solidFill>
                  <a:schemeClr val="bg1"/>
                </a:solidFill>
              </a:rPr>
              <a:t>Folie 21-23: Details zu den </a:t>
            </a:r>
            <a:r>
              <a:rPr lang="de-DE" b="1" dirty="0" err="1">
                <a:solidFill>
                  <a:schemeClr val="bg1"/>
                </a:solidFill>
              </a:rPr>
              <a:t>Switching</a:t>
            </a:r>
            <a:r>
              <a:rPr lang="de-DE" b="1" dirty="0">
                <a:solidFill>
                  <a:schemeClr val="bg1"/>
                </a:solidFill>
              </a:rPr>
              <a:t> Fabric-Typen</a:t>
            </a:r>
          </a:p>
          <a:p>
            <a:pPr>
              <a:buFont typeface="Arial" panose="020B0604020202020204" pitchFamily="34" charset="0"/>
              <a:buChar char="•"/>
            </a:pPr>
            <a:r>
              <a:rPr lang="de-DE" sz="1200" b="1" dirty="0">
                <a:solidFill>
                  <a:schemeClr val="bg1"/>
                </a:solidFill>
              </a:rPr>
              <a:t>Was wird gezeigt?</a:t>
            </a:r>
            <a:endParaRPr lang="de-DE" sz="1200" dirty="0">
              <a:solidFill>
                <a:schemeClr val="bg1"/>
              </a:solidFill>
            </a:endParaRPr>
          </a:p>
          <a:p>
            <a:pPr marL="742950" lvl="1" indent="-285750">
              <a:buFont typeface="Arial" panose="020B0604020202020204" pitchFamily="34" charset="0"/>
              <a:buChar char="•"/>
            </a:pPr>
            <a:r>
              <a:rPr lang="de-DE" sz="1200" b="1" dirty="0">
                <a:solidFill>
                  <a:schemeClr val="bg1"/>
                </a:solidFill>
              </a:rPr>
              <a:t>Speicher:</a:t>
            </a:r>
            <a:r>
              <a:rPr lang="de-DE" sz="1200" dirty="0">
                <a:solidFill>
                  <a:schemeClr val="bg1"/>
                </a:solidFill>
              </a:rPr>
              <a:t> Langsamste Methode, da jedes Paket zweimal in den Hauptspeicher kopiert wird (typisch für erste Router-Generationen).</a:t>
            </a:r>
          </a:p>
          <a:p>
            <a:pPr marL="742950" lvl="1" indent="-285750">
              <a:buFont typeface="Arial" panose="020B0604020202020204" pitchFamily="34" charset="0"/>
              <a:buChar char="•"/>
            </a:pPr>
            <a:r>
              <a:rPr lang="de-DE" sz="1200" b="1" dirty="0">
                <a:solidFill>
                  <a:schemeClr val="bg1"/>
                </a:solidFill>
              </a:rPr>
              <a:t>Bus:</a:t>
            </a:r>
            <a:r>
              <a:rPr lang="de-DE" sz="1200" dirty="0">
                <a:solidFill>
                  <a:schemeClr val="bg1"/>
                </a:solidFill>
              </a:rPr>
              <a:t> Schneller, aber durch die Bandbreite des gemeinsamen Busses begrenzt (nur ein Paket gleichzeitig).</a:t>
            </a:r>
          </a:p>
          <a:p>
            <a:pPr marL="742950" lvl="1" indent="-285750">
              <a:buFont typeface="Arial" panose="020B0604020202020204" pitchFamily="34" charset="0"/>
              <a:buChar char="•"/>
            </a:pPr>
            <a:r>
              <a:rPr lang="de-DE" sz="1200" b="1" dirty="0">
                <a:solidFill>
                  <a:schemeClr val="bg1"/>
                </a:solidFill>
              </a:rPr>
              <a:t>Verbindungsnetzwerk (z.B. Crossbar):</a:t>
            </a:r>
            <a:r>
              <a:rPr lang="de-DE" sz="1200" dirty="0">
                <a:solidFill>
                  <a:schemeClr val="bg1"/>
                </a:solidFill>
              </a:rPr>
              <a:t> Schnellste und modernste Methode. Erlaubt die parallele Übertragung mehrerer Pakete und ist hoch skalierbar.</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Verbindungsnetzwerke (Crossbar) sind die leistungsfähigste Art</a:t>
            </a:r>
            <a:r>
              <a:rPr lang="de-DE" sz="1200" dirty="0">
                <a:solidFill>
                  <a:schemeClr val="bg1"/>
                </a:solidFill>
              </a:rPr>
              <a:t> der </a:t>
            </a:r>
            <a:r>
              <a:rPr lang="de-DE" sz="1200" dirty="0" err="1">
                <a:solidFill>
                  <a:schemeClr val="bg1"/>
                </a:solidFill>
              </a:rPr>
              <a:t>Switching</a:t>
            </a:r>
            <a:r>
              <a:rPr lang="de-DE" sz="1200" dirty="0">
                <a:solidFill>
                  <a:schemeClr val="bg1"/>
                </a:solidFill>
              </a:rPr>
              <a:t> Fabric, da sie Parallelität ermöglichen.</a:t>
            </a:r>
          </a:p>
        </p:txBody>
      </p:sp>
      <p:pic>
        <p:nvPicPr>
          <p:cNvPr id="5" name="Grafik 4">
            <a:extLst>
              <a:ext uri="{FF2B5EF4-FFF2-40B4-BE49-F238E27FC236}">
                <a16:creationId xmlns:a16="http://schemas.microsoft.com/office/drawing/2014/main" id="{4B0650D0-D1B1-52CA-9D17-D96CE77FB72D}"/>
              </a:ext>
            </a:extLst>
          </p:cNvPr>
          <p:cNvPicPr>
            <a:picLocks noChangeAspect="1"/>
          </p:cNvPicPr>
          <p:nvPr/>
        </p:nvPicPr>
        <p:blipFill>
          <a:blip r:embed="rId2"/>
          <a:stretch>
            <a:fillRect/>
          </a:stretch>
        </p:blipFill>
        <p:spPr>
          <a:xfrm>
            <a:off x="6096000" y="-54483"/>
            <a:ext cx="4159176" cy="2270452"/>
          </a:xfrm>
          <a:prstGeom prst="rect">
            <a:avLst/>
          </a:prstGeom>
        </p:spPr>
      </p:pic>
      <p:pic>
        <p:nvPicPr>
          <p:cNvPr id="7" name="Grafik 6">
            <a:extLst>
              <a:ext uri="{FF2B5EF4-FFF2-40B4-BE49-F238E27FC236}">
                <a16:creationId xmlns:a16="http://schemas.microsoft.com/office/drawing/2014/main" id="{6DDA0CC0-A8AE-E681-A840-204DF9F99F7B}"/>
              </a:ext>
            </a:extLst>
          </p:cNvPr>
          <p:cNvPicPr>
            <a:picLocks noChangeAspect="1"/>
          </p:cNvPicPr>
          <p:nvPr/>
        </p:nvPicPr>
        <p:blipFill>
          <a:blip r:embed="rId3"/>
          <a:stretch>
            <a:fillRect/>
          </a:stretch>
        </p:blipFill>
        <p:spPr>
          <a:xfrm>
            <a:off x="6096000" y="2215969"/>
            <a:ext cx="3977101" cy="2152971"/>
          </a:xfrm>
          <a:prstGeom prst="rect">
            <a:avLst/>
          </a:prstGeom>
        </p:spPr>
      </p:pic>
      <p:pic>
        <p:nvPicPr>
          <p:cNvPr id="9" name="Grafik 8">
            <a:extLst>
              <a:ext uri="{FF2B5EF4-FFF2-40B4-BE49-F238E27FC236}">
                <a16:creationId xmlns:a16="http://schemas.microsoft.com/office/drawing/2014/main" id="{D7368201-AC81-8FF8-6E5C-69967E6A961F}"/>
              </a:ext>
            </a:extLst>
          </p:cNvPr>
          <p:cNvPicPr>
            <a:picLocks noChangeAspect="1"/>
          </p:cNvPicPr>
          <p:nvPr/>
        </p:nvPicPr>
        <p:blipFill>
          <a:blip r:embed="rId4"/>
          <a:stretch>
            <a:fillRect/>
          </a:stretch>
        </p:blipFill>
        <p:spPr>
          <a:xfrm>
            <a:off x="6096000" y="4399047"/>
            <a:ext cx="3567924" cy="1931093"/>
          </a:xfrm>
          <a:prstGeom prst="rect">
            <a:avLst/>
          </a:prstGeom>
        </p:spPr>
      </p:pic>
      <p:sp>
        <p:nvSpPr>
          <p:cNvPr id="11" name="Textfeld 10">
            <a:extLst>
              <a:ext uri="{FF2B5EF4-FFF2-40B4-BE49-F238E27FC236}">
                <a16:creationId xmlns:a16="http://schemas.microsoft.com/office/drawing/2014/main" id="{B9067F1A-C6A0-1951-9708-7BAE9DD0D6F4}"/>
              </a:ext>
            </a:extLst>
          </p:cNvPr>
          <p:cNvSpPr txBox="1"/>
          <p:nvPr/>
        </p:nvSpPr>
        <p:spPr>
          <a:xfrm>
            <a:off x="92202" y="2185862"/>
            <a:ext cx="5848350" cy="1292662"/>
          </a:xfrm>
          <a:prstGeom prst="rect">
            <a:avLst/>
          </a:prstGeom>
          <a:noFill/>
        </p:spPr>
        <p:txBody>
          <a:bodyPr wrap="square">
            <a:spAutoFit/>
          </a:bodyPr>
          <a:lstStyle/>
          <a:p>
            <a:pPr>
              <a:buNone/>
            </a:pPr>
            <a:r>
              <a:rPr lang="de-DE" b="1" dirty="0">
                <a:solidFill>
                  <a:schemeClr val="bg1"/>
                </a:solidFill>
              </a:rPr>
              <a:t>Folie 24: Skalierung von </a:t>
            </a:r>
            <a:r>
              <a:rPr lang="de-DE" b="1" dirty="0" err="1">
                <a:solidFill>
                  <a:schemeClr val="bg1"/>
                </a:solidFill>
              </a:rPr>
              <a:t>Switching</a:t>
            </a:r>
            <a:r>
              <a:rPr lang="de-DE" b="1" dirty="0">
                <a:solidFill>
                  <a:schemeClr val="bg1"/>
                </a:solidFill>
              </a:rPr>
              <a:t> Fabrics</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High-End-Router wie der Cisco CRS verwenden mehrere parallele Verbindungsnetzwerke ("</a:t>
            </a:r>
            <a:r>
              <a:rPr lang="de-DE" sz="1200" dirty="0" err="1">
                <a:solidFill>
                  <a:schemeClr val="bg1"/>
                </a:solidFill>
              </a:rPr>
              <a:t>switching</a:t>
            </a:r>
            <a:r>
              <a:rPr lang="de-DE" sz="1200" dirty="0">
                <a:solidFill>
                  <a:schemeClr val="bg1"/>
                </a:solidFill>
              </a:rPr>
              <a:t> planes"), um enorme Kapazitäten von hunderten Terabit pro Sekunde zu erreichen.</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Um extrem hohe Leistung zu erzielen, werden </a:t>
            </a:r>
            <a:r>
              <a:rPr lang="de-DE" sz="1200" b="1" dirty="0">
                <a:solidFill>
                  <a:schemeClr val="bg1"/>
                </a:solidFill>
              </a:rPr>
              <a:t>mehrere </a:t>
            </a:r>
            <a:r>
              <a:rPr lang="de-DE" sz="1200" b="1" dirty="0" err="1">
                <a:solidFill>
                  <a:schemeClr val="bg1"/>
                </a:solidFill>
              </a:rPr>
              <a:t>Switching</a:t>
            </a:r>
            <a:r>
              <a:rPr lang="de-DE" sz="1200" b="1" dirty="0">
                <a:solidFill>
                  <a:schemeClr val="bg1"/>
                </a:solidFill>
              </a:rPr>
              <a:t> Fabrics parallel geschaltet</a:t>
            </a:r>
            <a:r>
              <a:rPr lang="de-DE" sz="1200" dirty="0">
                <a:solidFill>
                  <a:schemeClr val="bg1"/>
                </a:solidFill>
              </a:rPr>
              <a:t>.</a:t>
            </a:r>
          </a:p>
        </p:txBody>
      </p:sp>
      <p:pic>
        <p:nvPicPr>
          <p:cNvPr id="13" name="Grafik 12">
            <a:extLst>
              <a:ext uri="{FF2B5EF4-FFF2-40B4-BE49-F238E27FC236}">
                <a16:creationId xmlns:a16="http://schemas.microsoft.com/office/drawing/2014/main" id="{09C30226-9480-3E4E-3818-C46A19985257}"/>
              </a:ext>
            </a:extLst>
          </p:cNvPr>
          <p:cNvPicPr>
            <a:picLocks noChangeAspect="1"/>
          </p:cNvPicPr>
          <p:nvPr/>
        </p:nvPicPr>
        <p:blipFill>
          <a:blip r:embed="rId5"/>
          <a:stretch>
            <a:fillRect/>
          </a:stretch>
        </p:blipFill>
        <p:spPr>
          <a:xfrm>
            <a:off x="110250" y="3593951"/>
            <a:ext cx="5146548" cy="2882562"/>
          </a:xfrm>
          <a:prstGeom prst="rect">
            <a:avLst/>
          </a:prstGeom>
        </p:spPr>
      </p:pic>
    </p:spTree>
    <p:extLst>
      <p:ext uri="{BB962C8B-B14F-4D97-AF65-F5344CB8AC3E}">
        <p14:creationId xmlns:p14="http://schemas.microsoft.com/office/powerpoint/2010/main" val="2653728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C456B22-A36B-ABEC-FBAB-287FDB8A6A3B}"/>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D0F4026E-268D-6652-63DF-87879F948339}"/>
              </a:ext>
            </a:extLst>
          </p:cNvPr>
          <p:cNvSpPr txBox="1"/>
          <p:nvPr/>
        </p:nvSpPr>
        <p:spPr>
          <a:xfrm>
            <a:off x="142875" y="105965"/>
            <a:ext cx="6096000" cy="1631216"/>
          </a:xfrm>
          <a:prstGeom prst="rect">
            <a:avLst/>
          </a:prstGeom>
          <a:noFill/>
        </p:spPr>
        <p:txBody>
          <a:bodyPr wrap="square">
            <a:spAutoFit/>
          </a:bodyPr>
          <a:lstStyle/>
          <a:p>
            <a:pPr>
              <a:buNone/>
            </a:pPr>
            <a:r>
              <a:rPr lang="de-DE" sz="1600" b="1" dirty="0">
                <a:solidFill>
                  <a:schemeClr val="bg1"/>
                </a:solidFill>
              </a:rPr>
              <a:t>Folie 25: Warteschlangen am Ausgangsport (Output Port Queuing)</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Eine extrem wichtige Folie. Wenn Pakete von der </a:t>
            </a:r>
            <a:r>
              <a:rPr lang="de-DE" sz="1200" dirty="0" err="1">
                <a:solidFill>
                  <a:schemeClr val="bg1"/>
                </a:solidFill>
              </a:rPr>
              <a:t>Switching</a:t>
            </a:r>
            <a:r>
              <a:rPr lang="de-DE" sz="1200" dirty="0">
                <a:solidFill>
                  <a:schemeClr val="bg1"/>
                </a:solidFill>
              </a:rPr>
              <a:t> Fabric schneller am Ausgangsport ankommen, als die Leitung sie senden kann, entsteht eine Warteschlange (Puffer). Wenn dieser Puffer voll ist, werden Pakete verworfen ("</a:t>
            </a:r>
            <a:r>
              <a:rPr lang="de-DE" sz="1200" dirty="0" err="1">
                <a:solidFill>
                  <a:schemeClr val="bg1"/>
                </a:solidFill>
              </a:rPr>
              <a:t>dropped</a:t>
            </a:r>
            <a:r>
              <a:rPr lang="de-DE" sz="1200" dirty="0">
                <a:solidFill>
                  <a:schemeClr val="bg1"/>
                </a:solidFill>
              </a:rPr>
              <a:t>"). Dies ist eine der Hauptursachen für Paketverluste im Internet.</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Warteschlangen am Ausgangsport sind notwendig</a:t>
            </a:r>
            <a:r>
              <a:rPr lang="de-DE" sz="1200" dirty="0">
                <a:solidFill>
                  <a:schemeClr val="bg1"/>
                </a:solidFill>
              </a:rPr>
              <a:t>, wenn mehr Daten ankommen, als gesendet werden können. </a:t>
            </a:r>
            <a:r>
              <a:rPr lang="de-DE" sz="1200" b="1" dirty="0">
                <a:solidFill>
                  <a:schemeClr val="bg1"/>
                </a:solidFill>
              </a:rPr>
              <a:t>Wenn der Puffer überläuft, gehen Pakete verloren</a:t>
            </a:r>
            <a:r>
              <a:rPr lang="de-DE" sz="1200" dirty="0">
                <a:solidFill>
                  <a:schemeClr val="bg1"/>
                </a:solidFill>
              </a:rPr>
              <a:t>. Dies ist ein zentraler Aspekt von Internet-Stau (</a:t>
            </a:r>
            <a:r>
              <a:rPr lang="de-DE" sz="1200" dirty="0" err="1">
                <a:solidFill>
                  <a:schemeClr val="bg1"/>
                </a:solidFill>
              </a:rPr>
              <a:t>Congestion</a:t>
            </a:r>
            <a:r>
              <a:rPr lang="de-DE" sz="1200" dirty="0">
                <a:solidFill>
                  <a:schemeClr val="bg1"/>
                </a:solidFill>
              </a:rPr>
              <a:t>).</a:t>
            </a:r>
          </a:p>
        </p:txBody>
      </p:sp>
      <p:pic>
        <p:nvPicPr>
          <p:cNvPr id="5" name="Grafik 4">
            <a:extLst>
              <a:ext uri="{FF2B5EF4-FFF2-40B4-BE49-F238E27FC236}">
                <a16:creationId xmlns:a16="http://schemas.microsoft.com/office/drawing/2014/main" id="{1A980CDD-4725-C1E4-763F-626F635841D7}"/>
              </a:ext>
            </a:extLst>
          </p:cNvPr>
          <p:cNvPicPr>
            <a:picLocks noChangeAspect="1"/>
          </p:cNvPicPr>
          <p:nvPr/>
        </p:nvPicPr>
        <p:blipFill>
          <a:blip r:embed="rId2"/>
          <a:stretch>
            <a:fillRect/>
          </a:stretch>
        </p:blipFill>
        <p:spPr>
          <a:xfrm>
            <a:off x="6238875" y="105965"/>
            <a:ext cx="3220586" cy="1779985"/>
          </a:xfrm>
          <a:prstGeom prst="rect">
            <a:avLst/>
          </a:prstGeom>
        </p:spPr>
      </p:pic>
      <p:sp>
        <p:nvSpPr>
          <p:cNvPr id="7" name="Textfeld 6">
            <a:extLst>
              <a:ext uri="{FF2B5EF4-FFF2-40B4-BE49-F238E27FC236}">
                <a16:creationId xmlns:a16="http://schemas.microsoft.com/office/drawing/2014/main" id="{3E63B608-D0A7-400C-A4F2-5D3E98A9281B}"/>
              </a:ext>
            </a:extLst>
          </p:cNvPr>
          <p:cNvSpPr txBox="1"/>
          <p:nvPr/>
        </p:nvSpPr>
        <p:spPr>
          <a:xfrm>
            <a:off x="142875" y="1885950"/>
            <a:ext cx="6096000" cy="1215717"/>
          </a:xfrm>
          <a:prstGeom prst="rect">
            <a:avLst/>
          </a:prstGeom>
          <a:noFill/>
        </p:spPr>
        <p:txBody>
          <a:bodyPr wrap="square">
            <a:spAutoFit/>
          </a:bodyPr>
          <a:lstStyle/>
          <a:p>
            <a:pPr>
              <a:buNone/>
            </a:pPr>
            <a:r>
              <a:rPr lang="de-DE" b="1" dirty="0">
                <a:solidFill>
                  <a:schemeClr val="bg1"/>
                </a:solidFill>
              </a:rPr>
              <a:t>Folie 26 &amp; 27: Pufferung und </a:t>
            </a:r>
            <a:r>
              <a:rPr lang="de-DE" b="1" dirty="0" err="1">
                <a:solidFill>
                  <a:schemeClr val="bg1"/>
                </a:solidFill>
              </a:rPr>
              <a:t>Bufferbloat</a:t>
            </a:r>
            <a:endParaRPr lang="de-DE" b="1" dirty="0">
              <a:solidFill>
                <a:schemeClr val="bg1"/>
              </a:solidFill>
            </a:endParaRP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Eine Visualisierung der Pufferung am Ausgang. Die Folie diskutiert auch, wie groß diese Puffer sein sollten. Zu große Puffer führen zu hohen Verzögerungen und einer trägen Internetverbindung, ein Problem, das als "</a:t>
            </a:r>
            <a:r>
              <a:rPr lang="de-DE" sz="1100" dirty="0" err="1">
                <a:solidFill>
                  <a:schemeClr val="bg1"/>
                </a:solidFill>
              </a:rPr>
              <a:t>Bufferbloat</a:t>
            </a:r>
            <a:r>
              <a:rPr lang="de-DE" sz="1100" dirty="0">
                <a:solidFill>
                  <a:schemeClr val="bg1"/>
                </a:solidFill>
              </a:rPr>
              <a:t>" bekannt ist.</a:t>
            </a:r>
          </a:p>
          <a:p>
            <a:pPr>
              <a:buFont typeface="Arial" panose="020B0604020202020204" pitchFamily="34" charset="0"/>
              <a:buChar char="•"/>
            </a:pPr>
            <a:r>
              <a:rPr lang="de-DE" sz="1100" b="1" dirty="0">
                <a:solidFill>
                  <a:srgbClr val="FF0000"/>
                </a:solidFill>
              </a:rPr>
              <a:t>Wichtige Notiz:</a:t>
            </a:r>
            <a:r>
              <a:rPr lang="de-DE" sz="1100" dirty="0">
                <a:solidFill>
                  <a:srgbClr val="FF0000"/>
                </a:solidFill>
              </a:rPr>
              <a:t> </a:t>
            </a:r>
            <a:r>
              <a:rPr lang="de-DE" sz="1100" dirty="0">
                <a:solidFill>
                  <a:schemeClr val="bg1"/>
                </a:solidFill>
              </a:rPr>
              <a:t>Die Puffergröße ist ein Kompromiss. </a:t>
            </a:r>
            <a:r>
              <a:rPr lang="de-DE" sz="1100" b="1" dirty="0">
                <a:solidFill>
                  <a:schemeClr val="bg1"/>
                </a:solidFill>
              </a:rPr>
              <a:t>Zu große Puffer verursachen hohe Latenz ("</a:t>
            </a:r>
            <a:r>
              <a:rPr lang="de-DE" sz="1100" b="1" dirty="0" err="1">
                <a:solidFill>
                  <a:schemeClr val="bg1"/>
                </a:solidFill>
              </a:rPr>
              <a:t>Bufferbloat</a:t>
            </a:r>
            <a:r>
              <a:rPr lang="de-DE" sz="1100" b="1" dirty="0">
                <a:solidFill>
                  <a:schemeClr val="bg1"/>
                </a:solidFill>
              </a:rPr>
              <a:t>")</a:t>
            </a:r>
            <a:r>
              <a:rPr lang="de-DE" sz="1100" dirty="0">
                <a:solidFill>
                  <a:schemeClr val="bg1"/>
                </a:solidFill>
              </a:rPr>
              <a:t>.</a:t>
            </a:r>
          </a:p>
        </p:txBody>
      </p:sp>
      <p:pic>
        <p:nvPicPr>
          <p:cNvPr id="9" name="Grafik 8">
            <a:extLst>
              <a:ext uri="{FF2B5EF4-FFF2-40B4-BE49-F238E27FC236}">
                <a16:creationId xmlns:a16="http://schemas.microsoft.com/office/drawing/2014/main" id="{C69B69FB-6105-C0B7-6027-CDF2B81068F5}"/>
              </a:ext>
            </a:extLst>
          </p:cNvPr>
          <p:cNvPicPr>
            <a:picLocks noChangeAspect="1"/>
          </p:cNvPicPr>
          <p:nvPr/>
        </p:nvPicPr>
        <p:blipFill>
          <a:blip r:embed="rId3"/>
          <a:srcRect r="7668"/>
          <a:stretch>
            <a:fillRect/>
          </a:stretch>
        </p:blipFill>
        <p:spPr>
          <a:xfrm>
            <a:off x="6238875" y="2047409"/>
            <a:ext cx="2758449" cy="1648292"/>
          </a:xfrm>
          <a:prstGeom prst="rect">
            <a:avLst/>
          </a:prstGeom>
        </p:spPr>
      </p:pic>
      <p:pic>
        <p:nvPicPr>
          <p:cNvPr id="11" name="Grafik 10">
            <a:extLst>
              <a:ext uri="{FF2B5EF4-FFF2-40B4-BE49-F238E27FC236}">
                <a16:creationId xmlns:a16="http://schemas.microsoft.com/office/drawing/2014/main" id="{D2CDEF90-8D6B-AF72-9EF5-1F5724A4D2D9}"/>
              </a:ext>
            </a:extLst>
          </p:cNvPr>
          <p:cNvPicPr>
            <a:picLocks noChangeAspect="1"/>
          </p:cNvPicPr>
          <p:nvPr/>
        </p:nvPicPr>
        <p:blipFill>
          <a:blip r:embed="rId4"/>
          <a:stretch>
            <a:fillRect/>
          </a:stretch>
        </p:blipFill>
        <p:spPr>
          <a:xfrm>
            <a:off x="9001605" y="2047409"/>
            <a:ext cx="3190395" cy="1779984"/>
          </a:xfrm>
          <a:prstGeom prst="rect">
            <a:avLst/>
          </a:prstGeom>
        </p:spPr>
      </p:pic>
      <p:sp>
        <p:nvSpPr>
          <p:cNvPr id="13" name="Textfeld 12">
            <a:extLst>
              <a:ext uri="{FF2B5EF4-FFF2-40B4-BE49-F238E27FC236}">
                <a16:creationId xmlns:a16="http://schemas.microsoft.com/office/drawing/2014/main" id="{E4053B1E-BD6E-D0EF-6AE1-3D8F13926C44}"/>
              </a:ext>
            </a:extLst>
          </p:cNvPr>
          <p:cNvSpPr txBox="1"/>
          <p:nvPr/>
        </p:nvSpPr>
        <p:spPr>
          <a:xfrm>
            <a:off x="147156" y="3115216"/>
            <a:ext cx="6096000" cy="1292662"/>
          </a:xfrm>
          <a:prstGeom prst="rect">
            <a:avLst/>
          </a:prstGeom>
          <a:noFill/>
        </p:spPr>
        <p:txBody>
          <a:bodyPr wrap="square">
            <a:spAutoFit/>
          </a:bodyPr>
          <a:lstStyle/>
          <a:p>
            <a:pPr>
              <a:buNone/>
            </a:pPr>
            <a:r>
              <a:rPr lang="de-DE" b="1" dirty="0">
                <a:solidFill>
                  <a:schemeClr val="bg1"/>
                </a:solidFill>
              </a:rPr>
              <a:t>Folie 28: Puffer-Management</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Was ein Router tut, wenn der Puffer voll wird. Er kann Pakete verwerfen (</a:t>
            </a:r>
            <a:r>
              <a:rPr lang="de-DE" sz="1200" b="1" dirty="0">
                <a:solidFill>
                  <a:schemeClr val="bg1"/>
                </a:solidFill>
              </a:rPr>
              <a:t>Drop</a:t>
            </a:r>
            <a:r>
              <a:rPr lang="de-DE" sz="1200" dirty="0">
                <a:solidFill>
                  <a:schemeClr val="bg1"/>
                </a:solidFill>
              </a:rPr>
              <a:t>-Policy, z.B. das neuste Paket "Tail Drop") oder Pakete markieren (</a:t>
            </a:r>
            <a:r>
              <a:rPr lang="de-DE" sz="1200" b="1" dirty="0" err="1">
                <a:solidFill>
                  <a:schemeClr val="bg1"/>
                </a:solidFill>
              </a:rPr>
              <a:t>Marking</a:t>
            </a:r>
            <a:r>
              <a:rPr lang="de-DE" sz="1200" dirty="0">
                <a:solidFill>
                  <a:schemeClr val="bg1"/>
                </a:solidFill>
              </a:rPr>
              <a:t>), um Stau zu signalisieren, ohne sie gleich zu verwerfen.</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Puffer-Management umfasst </a:t>
            </a:r>
            <a:r>
              <a:rPr lang="de-DE" sz="1200" b="1" dirty="0">
                <a:solidFill>
                  <a:schemeClr val="bg1"/>
                </a:solidFill>
              </a:rPr>
              <a:t>Drop-Strategien</a:t>
            </a:r>
            <a:r>
              <a:rPr lang="de-DE" sz="1200" dirty="0">
                <a:solidFill>
                  <a:schemeClr val="bg1"/>
                </a:solidFill>
              </a:rPr>
              <a:t> (welches Paket wird verworfen?) und </a:t>
            </a:r>
            <a:r>
              <a:rPr lang="de-DE" sz="1200" b="1" dirty="0">
                <a:solidFill>
                  <a:schemeClr val="bg1"/>
                </a:solidFill>
              </a:rPr>
              <a:t>Markierungs-Strategien</a:t>
            </a:r>
            <a:r>
              <a:rPr lang="de-DE" sz="1200" dirty="0">
                <a:solidFill>
                  <a:schemeClr val="bg1"/>
                </a:solidFill>
              </a:rPr>
              <a:t> (wie wird Stau signalisiert?).</a:t>
            </a:r>
          </a:p>
        </p:txBody>
      </p:sp>
      <p:pic>
        <p:nvPicPr>
          <p:cNvPr id="15" name="Grafik 14">
            <a:extLst>
              <a:ext uri="{FF2B5EF4-FFF2-40B4-BE49-F238E27FC236}">
                <a16:creationId xmlns:a16="http://schemas.microsoft.com/office/drawing/2014/main" id="{3257B417-20BA-86D5-D674-DF965A46B01E}"/>
              </a:ext>
            </a:extLst>
          </p:cNvPr>
          <p:cNvPicPr>
            <a:picLocks noChangeAspect="1"/>
          </p:cNvPicPr>
          <p:nvPr/>
        </p:nvPicPr>
        <p:blipFill>
          <a:blip r:embed="rId5"/>
          <a:stretch>
            <a:fillRect/>
          </a:stretch>
        </p:blipFill>
        <p:spPr>
          <a:xfrm>
            <a:off x="6238875" y="3695701"/>
            <a:ext cx="3543300" cy="1857679"/>
          </a:xfrm>
          <a:prstGeom prst="rect">
            <a:avLst/>
          </a:prstGeom>
        </p:spPr>
      </p:pic>
    </p:spTree>
    <p:extLst>
      <p:ext uri="{BB962C8B-B14F-4D97-AF65-F5344CB8AC3E}">
        <p14:creationId xmlns:p14="http://schemas.microsoft.com/office/powerpoint/2010/main" val="2262473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F2E9039-B2EB-0602-47B4-762DF5269DD5}"/>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3DCD1D66-14BD-8391-3D11-A19B5F8A9B25}"/>
              </a:ext>
            </a:extLst>
          </p:cNvPr>
          <p:cNvSpPr txBox="1"/>
          <p:nvPr/>
        </p:nvSpPr>
        <p:spPr>
          <a:xfrm>
            <a:off x="0" y="89744"/>
            <a:ext cx="6096000" cy="2231380"/>
          </a:xfrm>
          <a:prstGeom prst="rect">
            <a:avLst/>
          </a:prstGeom>
          <a:noFill/>
        </p:spPr>
        <p:txBody>
          <a:bodyPr wrap="square">
            <a:spAutoFit/>
          </a:bodyPr>
          <a:lstStyle/>
          <a:p>
            <a:pPr>
              <a:buNone/>
            </a:pPr>
            <a:r>
              <a:rPr lang="de-DE" b="1" dirty="0">
                <a:solidFill>
                  <a:schemeClr val="bg1"/>
                </a:solidFill>
              </a:rPr>
              <a:t>Folie 29-32: Paket-Scheduling-Disziplinen</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Die Strategien, nach denen ein Router entscheidet, welches Paket aus der Warteschlange als Nächstes gesendet wird:</a:t>
            </a:r>
          </a:p>
          <a:p>
            <a:pPr marL="742950" lvl="1" indent="-285750">
              <a:buFont typeface="Arial" panose="020B0604020202020204" pitchFamily="34" charset="0"/>
              <a:buChar char="•"/>
            </a:pPr>
            <a:r>
              <a:rPr lang="de-DE" sz="1100" b="1" dirty="0">
                <a:solidFill>
                  <a:schemeClr val="bg1"/>
                </a:solidFill>
              </a:rPr>
              <a:t>FCFS/FIFO (First-Come, First-</a:t>
            </a:r>
            <a:r>
              <a:rPr lang="de-DE" sz="1100" b="1" dirty="0" err="1">
                <a:solidFill>
                  <a:schemeClr val="bg1"/>
                </a:solidFill>
              </a:rPr>
              <a:t>Served</a:t>
            </a:r>
            <a:r>
              <a:rPr lang="de-DE" sz="1100" b="1" dirty="0">
                <a:solidFill>
                  <a:schemeClr val="bg1"/>
                </a:solidFill>
              </a:rPr>
              <a:t>):</a:t>
            </a:r>
            <a:r>
              <a:rPr lang="de-DE" sz="1100" dirty="0">
                <a:solidFill>
                  <a:schemeClr val="bg1"/>
                </a:solidFill>
              </a:rPr>
              <a:t> Die einfachste Methode, in der Reihenfolge der Ankunft.</a:t>
            </a:r>
          </a:p>
          <a:p>
            <a:pPr marL="742950" lvl="1" indent="-285750">
              <a:buFont typeface="Arial" panose="020B0604020202020204" pitchFamily="34" charset="0"/>
              <a:buChar char="•"/>
            </a:pPr>
            <a:r>
              <a:rPr lang="de-DE" sz="1100" b="1" dirty="0" err="1">
                <a:solidFill>
                  <a:schemeClr val="bg1"/>
                </a:solidFill>
              </a:rPr>
              <a:t>Priority</a:t>
            </a:r>
            <a:r>
              <a:rPr lang="de-DE" sz="1100" b="1" dirty="0">
                <a:solidFill>
                  <a:schemeClr val="bg1"/>
                </a:solidFill>
              </a:rPr>
              <a:t>:</a:t>
            </a:r>
            <a:r>
              <a:rPr lang="de-DE" sz="1100" dirty="0">
                <a:solidFill>
                  <a:schemeClr val="bg1"/>
                </a:solidFill>
              </a:rPr>
              <a:t> Pakete aus der Hochprioritäts-Warteschlange werden immer zuerst gesendet.</a:t>
            </a:r>
          </a:p>
          <a:p>
            <a:pPr marL="742950" lvl="1" indent="-285750">
              <a:buFont typeface="Arial" panose="020B0604020202020204" pitchFamily="34" charset="0"/>
              <a:buChar char="•"/>
            </a:pPr>
            <a:r>
              <a:rPr lang="de-DE" sz="1100" b="1" dirty="0">
                <a:solidFill>
                  <a:schemeClr val="bg1"/>
                </a:solidFill>
              </a:rPr>
              <a:t>Round Robin:</a:t>
            </a:r>
            <a:r>
              <a:rPr lang="de-DE" sz="1100" dirty="0">
                <a:solidFill>
                  <a:schemeClr val="bg1"/>
                </a:solidFill>
              </a:rPr>
              <a:t> Der Router bedient reihum jede Warteschlange und sorgt so für Fairness.</a:t>
            </a:r>
          </a:p>
          <a:p>
            <a:pPr marL="742950" lvl="1" indent="-285750">
              <a:buFont typeface="Arial" panose="020B0604020202020204" pitchFamily="34" charset="0"/>
              <a:buChar char="•"/>
            </a:pPr>
            <a:r>
              <a:rPr lang="de-DE" sz="1100" b="1" dirty="0" err="1">
                <a:solidFill>
                  <a:schemeClr val="bg1"/>
                </a:solidFill>
              </a:rPr>
              <a:t>Weighted</a:t>
            </a:r>
            <a:r>
              <a:rPr lang="de-DE" sz="1100" b="1" dirty="0">
                <a:solidFill>
                  <a:schemeClr val="bg1"/>
                </a:solidFill>
              </a:rPr>
              <a:t> Fair Queuing (WFQ):</a:t>
            </a:r>
            <a:r>
              <a:rPr lang="de-DE" sz="1100" dirty="0">
                <a:solidFill>
                  <a:schemeClr val="bg1"/>
                </a:solidFill>
              </a:rPr>
              <a:t> Wie Round Robin, aber verschiedene Warteschlangen erhalten einen gewichteten, also prozentualen Anteil an der Bandbreite.</a:t>
            </a:r>
          </a:p>
          <a:p>
            <a:pPr>
              <a:buFont typeface="Arial" panose="020B0604020202020204" pitchFamily="34" charset="0"/>
              <a:buChar char="•"/>
            </a:pPr>
            <a:r>
              <a:rPr lang="de-DE" sz="1100" b="1" dirty="0">
                <a:solidFill>
                  <a:srgbClr val="FF0000"/>
                </a:solidFill>
              </a:rPr>
              <a:t>Wichtige Notiz</a:t>
            </a:r>
            <a:r>
              <a:rPr lang="de-DE" sz="1100" b="1" dirty="0">
                <a:solidFill>
                  <a:schemeClr val="bg1"/>
                </a:solidFill>
              </a:rPr>
              <a:t>:</a:t>
            </a:r>
            <a:r>
              <a:rPr lang="de-DE" sz="1100" dirty="0">
                <a:solidFill>
                  <a:schemeClr val="bg1"/>
                </a:solidFill>
              </a:rPr>
              <a:t> </a:t>
            </a:r>
            <a:r>
              <a:rPr lang="de-DE" sz="1100" b="1" dirty="0">
                <a:solidFill>
                  <a:schemeClr val="bg1"/>
                </a:solidFill>
              </a:rPr>
              <a:t>Scheduling entscheidet über die Sendereihenfolge</a:t>
            </a:r>
            <a:r>
              <a:rPr lang="de-DE" sz="1100" dirty="0">
                <a:solidFill>
                  <a:schemeClr val="bg1"/>
                </a:solidFill>
              </a:rPr>
              <a:t>. Die wichtigsten Methoden sind </a:t>
            </a:r>
            <a:r>
              <a:rPr lang="de-DE" sz="1100" b="1" dirty="0">
                <a:solidFill>
                  <a:schemeClr val="bg1"/>
                </a:solidFill>
              </a:rPr>
              <a:t>FIFO, </a:t>
            </a:r>
            <a:r>
              <a:rPr lang="de-DE" sz="1100" b="1" dirty="0" err="1">
                <a:solidFill>
                  <a:schemeClr val="bg1"/>
                </a:solidFill>
              </a:rPr>
              <a:t>Priority</a:t>
            </a:r>
            <a:r>
              <a:rPr lang="de-DE" sz="1100" b="1" dirty="0">
                <a:solidFill>
                  <a:schemeClr val="bg1"/>
                </a:solidFill>
              </a:rPr>
              <a:t> und (</a:t>
            </a:r>
            <a:r>
              <a:rPr lang="de-DE" sz="1100" b="1" dirty="0" err="1">
                <a:solidFill>
                  <a:schemeClr val="bg1"/>
                </a:solidFill>
              </a:rPr>
              <a:t>Weighted</a:t>
            </a:r>
            <a:r>
              <a:rPr lang="de-DE" sz="1100" b="1" dirty="0">
                <a:solidFill>
                  <a:schemeClr val="bg1"/>
                </a:solidFill>
              </a:rPr>
              <a:t>) Fair Queuing</a:t>
            </a:r>
            <a:r>
              <a:rPr lang="de-DE" sz="1100" dirty="0">
                <a:solidFill>
                  <a:schemeClr val="bg1"/>
                </a:solidFill>
              </a:rPr>
              <a:t>. WFQ ist am flexibelsten und kann Bandbreitengarantien geben.</a:t>
            </a:r>
          </a:p>
        </p:txBody>
      </p:sp>
      <p:pic>
        <p:nvPicPr>
          <p:cNvPr id="5" name="Grafik 4">
            <a:extLst>
              <a:ext uri="{FF2B5EF4-FFF2-40B4-BE49-F238E27FC236}">
                <a16:creationId xmlns:a16="http://schemas.microsoft.com/office/drawing/2014/main" id="{05EB95C2-5262-807D-4B8C-4BA84FCEBF5A}"/>
              </a:ext>
            </a:extLst>
          </p:cNvPr>
          <p:cNvPicPr>
            <a:picLocks noChangeAspect="1"/>
          </p:cNvPicPr>
          <p:nvPr/>
        </p:nvPicPr>
        <p:blipFill>
          <a:blip r:embed="rId2"/>
          <a:stretch>
            <a:fillRect/>
          </a:stretch>
        </p:blipFill>
        <p:spPr>
          <a:xfrm>
            <a:off x="5906838" y="75978"/>
            <a:ext cx="3378218" cy="1962150"/>
          </a:xfrm>
          <a:prstGeom prst="rect">
            <a:avLst/>
          </a:prstGeom>
        </p:spPr>
      </p:pic>
      <p:pic>
        <p:nvPicPr>
          <p:cNvPr id="7" name="Grafik 6">
            <a:extLst>
              <a:ext uri="{FF2B5EF4-FFF2-40B4-BE49-F238E27FC236}">
                <a16:creationId xmlns:a16="http://schemas.microsoft.com/office/drawing/2014/main" id="{0A5EBCAA-56BF-EC1F-875A-D271C4CA7B57}"/>
              </a:ext>
            </a:extLst>
          </p:cNvPr>
          <p:cNvPicPr>
            <a:picLocks noChangeAspect="1"/>
          </p:cNvPicPr>
          <p:nvPr/>
        </p:nvPicPr>
        <p:blipFill>
          <a:blip r:embed="rId3"/>
          <a:stretch>
            <a:fillRect/>
          </a:stretch>
        </p:blipFill>
        <p:spPr>
          <a:xfrm>
            <a:off x="9285055" y="75978"/>
            <a:ext cx="2840269" cy="1558845"/>
          </a:xfrm>
          <a:prstGeom prst="rect">
            <a:avLst/>
          </a:prstGeom>
        </p:spPr>
      </p:pic>
      <p:pic>
        <p:nvPicPr>
          <p:cNvPr id="9" name="Grafik 8">
            <a:extLst>
              <a:ext uri="{FF2B5EF4-FFF2-40B4-BE49-F238E27FC236}">
                <a16:creationId xmlns:a16="http://schemas.microsoft.com/office/drawing/2014/main" id="{4EF35BCB-7095-6EAC-0E74-DCA81A88CAE8}"/>
              </a:ext>
            </a:extLst>
          </p:cNvPr>
          <p:cNvPicPr>
            <a:picLocks noChangeAspect="1"/>
          </p:cNvPicPr>
          <p:nvPr/>
        </p:nvPicPr>
        <p:blipFill>
          <a:blip r:embed="rId4"/>
          <a:stretch>
            <a:fillRect/>
          </a:stretch>
        </p:blipFill>
        <p:spPr>
          <a:xfrm>
            <a:off x="5906838" y="2038128"/>
            <a:ext cx="3402050" cy="1842566"/>
          </a:xfrm>
          <a:prstGeom prst="rect">
            <a:avLst/>
          </a:prstGeom>
        </p:spPr>
      </p:pic>
      <p:pic>
        <p:nvPicPr>
          <p:cNvPr id="11" name="Grafik 10">
            <a:extLst>
              <a:ext uri="{FF2B5EF4-FFF2-40B4-BE49-F238E27FC236}">
                <a16:creationId xmlns:a16="http://schemas.microsoft.com/office/drawing/2014/main" id="{FB1A4ADC-96CC-3811-C939-EE568D66D60F}"/>
              </a:ext>
            </a:extLst>
          </p:cNvPr>
          <p:cNvPicPr>
            <a:picLocks noChangeAspect="1"/>
          </p:cNvPicPr>
          <p:nvPr/>
        </p:nvPicPr>
        <p:blipFill>
          <a:blip r:embed="rId5"/>
          <a:stretch>
            <a:fillRect/>
          </a:stretch>
        </p:blipFill>
        <p:spPr>
          <a:xfrm>
            <a:off x="9219917" y="1634823"/>
            <a:ext cx="2970544" cy="1558845"/>
          </a:xfrm>
          <a:prstGeom prst="rect">
            <a:avLst/>
          </a:prstGeom>
        </p:spPr>
      </p:pic>
      <p:sp>
        <p:nvSpPr>
          <p:cNvPr id="13" name="Textfeld 12">
            <a:extLst>
              <a:ext uri="{FF2B5EF4-FFF2-40B4-BE49-F238E27FC236}">
                <a16:creationId xmlns:a16="http://schemas.microsoft.com/office/drawing/2014/main" id="{E2049791-8458-B1AE-E414-E8C61FA02F88}"/>
              </a:ext>
            </a:extLst>
          </p:cNvPr>
          <p:cNvSpPr txBox="1"/>
          <p:nvPr/>
        </p:nvSpPr>
        <p:spPr>
          <a:xfrm>
            <a:off x="-11906" y="2219207"/>
            <a:ext cx="5918744" cy="1292662"/>
          </a:xfrm>
          <a:prstGeom prst="rect">
            <a:avLst/>
          </a:prstGeom>
          <a:noFill/>
        </p:spPr>
        <p:txBody>
          <a:bodyPr wrap="square">
            <a:spAutoFit/>
          </a:bodyPr>
          <a:lstStyle/>
          <a:p>
            <a:pPr>
              <a:buNone/>
            </a:pPr>
            <a:r>
              <a:rPr lang="de-DE" b="1" dirty="0">
                <a:solidFill>
                  <a:schemeClr val="bg1"/>
                </a:solidFill>
              </a:rPr>
              <a:t>Folie 33-36: Zielbasiertes </a:t>
            </a:r>
            <a:r>
              <a:rPr lang="de-DE" b="1" dirty="0" err="1">
                <a:solidFill>
                  <a:schemeClr val="bg1"/>
                </a:solidFill>
              </a:rPr>
              <a:t>Forwarding</a:t>
            </a:r>
            <a:r>
              <a:rPr lang="de-DE" b="1" dirty="0">
                <a:solidFill>
                  <a:schemeClr val="bg1"/>
                </a:solidFill>
              </a:rPr>
              <a:t> und Skalierbarkeit</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Eine </a:t>
            </a:r>
            <a:r>
              <a:rPr lang="de-DE" sz="1200" dirty="0" err="1">
                <a:solidFill>
                  <a:schemeClr val="bg1"/>
                </a:solidFill>
              </a:rPr>
              <a:t>Forwarding</a:t>
            </a:r>
            <a:r>
              <a:rPr lang="de-DE" sz="1200" dirty="0">
                <a:solidFill>
                  <a:schemeClr val="bg1"/>
                </a:solidFill>
              </a:rPr>
              <a:t>-Tabelle mit einem Eintrag für jede einzelne IP-Adresse wäre gigantisch und nicht handhabbar. Die Lösung ist, </a:t>
            </a:r>
            <a:r>
              <a:rPr lang="de-DE" sz="1200" b="1" dirty="0">
                <a:solidFill>
                  <a:schemeClr val="bg1"/>
                </a:solidFill>
              </a:rPr>
              <a:t>Adressbereiche</a:t>
            </a:r>
            <a:r>
              <a:rPr lang="de-DE" sz="1200" dirty="0">
                <a:solidFill>
                  <a:schemeClr val="bg1"/>
                </a:solidFill>
              </a:rPr>
              <a:t> zu verwenden und viele Adressen in einem einzigen Eintrag zusammenzufassen (Aggregation).</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err="1">
                <a:solidFill>
                  <a:schemeClr val="bg1"/>
                </a:solidFill>
              </a:rPr>
              <a:t>Forwarding</a:t>
            </a:r>
            <a:r>
              <a:rPr lang="de-DE" sz="1200" dirty="0">
                <a:solidFill>
                  <a:schemeClr val="bg1"/>
                </a:solidFill>
              </a:rPr>
              <a:t>-Tabellen verwenden </a:t>
            </a:r>
            <a:r>
              <a:rPr lang="de-DE" sz="1200" b="1" dirty="0">
                <a:solidFill>
                  <a:schemeClr val="bg1"/>
                </a:solidFill>
              </a:rPr>
              <a:t>Adressbereiche statt einzelner Adressen</a:t>
            </a:r>
            <a:r>
              <a:rPr lang="de-DE" sz="1200" dirty="0">
                <a:solidFill>
                  <a:schemeClr val="bg1"/>
                </a:solidFill>
              </a:rPr>
              <a:t>, um skalierbar zu bleiben.</a:t>
            </a:r>
          </a:p>
        </p:txBody>
      </p:sp>
      <p:pic>
        <p:nvPicPr>
          <p:cNvPr id="15" name="Grafik 14">
            <a:extLst>
              <a:ext uri="{FF2B5EF4-FFF2-40B4-BE49-F238E27FC236}">
                <a16:creationId xmlns:a16="http://schemas.microsoft.com/office/drawing/2014/main" id="{3AB98FB7-BD40-E852-52C9-B03C0E6D81FF}"/>
              </a:ext>
            </a:extLst>
          </p:cNvPr>
          <p:cNvPicPr>
            <a:picLocks noChangeAspect="1"/>
          </p:cNvPicPr>
          <p:nvPr/>
        </p:nvPicPr>
        <p:blipFill>
          <a:blip r:embed="rId6"/>
          <a:stretch>
            <a:fillRect/>
          </a:stretch>
        </p:blipFill>
        <p:spPr>
          <a:xfrm>
            <a:off x="97362" y="3511869"/>
            <a:ext cx="3817414" cy="2239031"/>
          </a:xfrm>
          <a:prstGeom prst="rect">
            <a:avLst/>
          </a:prstGeom>
        </p:spPr>
      </p:pic>
      <p:pic>
        <p:nvPicPr>
          <p:cNvPr id="17" name="Grafik 16">
            <a:extLst>
              <a:ext uri="{FF2B5EF4-FFF2-40B4-BE49-F238E27FC236}">
                <a16:creationId xmlns:a16="http://schemas.microsoft.com/office/drawing/2014/main" id="{63842DBB-11DD-AEC8-36BB-BFD96458F623}"/>
              </a:ext>
            </a:extLst>
          </p:cNvPr>
          <p:cNvPicPr>
            <a:picLocks noChangeAspect="1"/>
          </p:cNvPicPr>
          <p:nvPr/>
        </p:nvPicPr>
        <p:blipFill>
          <a:blip r:embed="rId7"/>
          <a:stretch>
            <a:fillRect/>
          </a:stretch>
        </p:blipFill>
        <p:spPr>
          <a:xfrm>
            <a:off x="3914777" y="3986513"/>
            <a:ext cx="3817414" cy="1875850"/>
          </a:xfrm>
          <a:prstGeom prst="rect">
            <a:avLst/>
          </a:prstGeom>
        </p:spPr>
      </p:pic>
      <p:pic>
        <p:nvPicPr>
          <p:cNvPr id="19" name="Grafik 18">
            <a:extLst>
              <a:ext uri="{FF2B5EF4-FFF2-40B4-BE49-F238E27FC236}">
                <a16:creationId xmlns:a16="http://schemas.microsoft.com/office/drawing/2014/main" id="{D961E1DB-1C5B-112B-D0E8-48FE9743A577}"/>
              </a:ext>
            </a:extLst>
          </p:cNvPr>
          <p:cNvPicPr>
            <a:picLocks noChangeAspect="1"/>
          </p:cNvPicPr>
          <p:nvPr/>
        </p:nvPicPr>
        <p:blipFill>
          <a:blip r:embed="rId8"/>
          <a:stretch>
            <a:fillRect/>
          </a:stretch>
        </p:blipFill>
        <p:spPr>
          <a:xfrm>
            <a:off x="7732191" y="3986512"/>
            <a:ext cx="3689699" cy="2105487"/>
          </a:xfrm>
          <a:prstGeom prst="rect">
            <a:avLst/>
          </a:prstGeom>
        </p:spPr>
      </p:pic>
    </p:spTree>
    <p:extLst>
      <p:ext uri="{BB962C8B-B14F-4D97-AF65-F5344CB8AC3E}">
        <p14:creationId xmlns:p14="http://schemas.microsoft.com/office/powerpoint/2010/main" val="4998250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527C3990-07D2-B4D5-97C0-ABC89E9BA1D7}"/>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94B3490C-0F0A-9DC1-752F-5D3F151CBD8C}"/>
              </a:ext>
            </a:extLst>
          </p:cNvPr>
          <p:cNvSpPr txBox="1"/>
          <p:nvPr/>
        </p:nvSpPr>
        <p:spPr>
          <a:xfrm>
            <a:off x="114300" y="145614"/>
            <a:ext cx="7715250" cy="1292662"/>
          </a:xfrm>
          <a:prstGeom prst="rect">
            <a:avLst/>
          </a:prstGeom>
          <a:noFill/>
        </p:spPr>
        <p:txBody>
          <a:bodyPr wrap="square">
            <a:spAutoFit/>
          </a:bodyPr>
          <a:lstStyle/>
          <a:p>
            <a:pPr>
              <a:buNone/>
            </a:pPr>
            <a:r>
              <a:rPr lang="de-DE" b="1" dirty="0">
                <a:solidFill>
                  <a:schemeClr val="bg1"/>
                </a:solidFill>
              </a:rPr>
              <a:t>Folie 37: Hierarchische Adressierung und Routen-Aggregation</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Das Kernprinzip der Skalierbarkeit im Internet. Ein Internet Service Provider (ISP) fasst die Adressbereiche all seiner Kunden zu einem einzigen, größeren Block zusammen und meldet nur diesen einen Block an den Rest des Internets.</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Routen-Aggregation ist essenziell für die Skalierbarkeit des Internets</a:t>
            </a:r>
            <a:r>
              <a:rPr lang="de-DE" sz="1200" dirty="0">
                <a:solidFill>
                  <a:schemeClr val="bg1"/>
                </a:solidFill>
              </a:rPr>
              <a:t>. Ein ISP repräsentiert Tausende von Kunden mit nur einer einzigen Route.</a:t>
            </a:r>
          </a:p>
        </p:txBody>
      </p:sp>
      <p:pic>
        <p:nvPicPr>
          <p:cNvPr id="5" name="Grafik 4">
            <a:extLst>
              <a:ext uri="{FF2B5EF4-FFF2-40B4-BE49-F238E27FC236}">
                <a16:creationId xmlns:a16="http://schemas.microsoft.com/office/drawing/2014/main" id="{CAFC319C-176F-C263-036A-E8545E5E7457}"/>
              </a:ext>
            </a:extLst>
          </p:cNvPr>
          <p:cNvPicPr>
            <a:picLocks noChangeAspect="1"/>
          </p:cNvPicPr>
          <p:nvPr/>
        </p:nvPicPr>
        <p:blipFill>
          <a:blip r:embed="rId2"/>
          <a:stretch>
            <a:fillRect/>
          </a:stretch>
        </p:blipFill>
        <p:spPr>
          <a:xfrm>
            <a:off x="7829550" y="145614"/>
            <a:ext cx="4053716" cy="2311301"/>
          </a:xfrm>
          <a:prstGeom prst="rect">
            <a:avLst/>
          </a:prstGeom>
        </p:spPr>
      </p:pic>
      <p:sp>
        <p:nvSpPr>
          <p:cNvPr id="7" name="Textfeld 6">
            <a:extLst>
              <a:ext uri="{FF2B5EF4-FFF2-40B4-BE49-F238E27FC236}">
                <a16:creationId xmlns:a16="http://schemas.microsoft.com/office/drawing/2014/main" id="{6BD20EED-6017-7380-2EC4-CA1B4B23AB38}"/>
              </a:ext>
            </a:extLst>
          </p:cNvPr>
          <p:cNvSpPr txBox="1"/>
          <p:nvPr/>
        </p:nvSpPr>
        <p:spPr>
          <a:xfrm>
            <a:off x="114300" y="1526869"/>
            <a:ext cx="7991475" cy="1215717"/>
          </a:xfrm>
          <a:prstGeom prst="rect">
            <a:avLst/>
          </a:prstGeom>
          <a:noFill/>
        </p:spPr>
        <p:txBody>
          <a:bodyPr wrap="square">
            <a:spAutoFit/>
          </a:bodyPr>
          <a:lstStyle/>
          <a:p>
            <a:pPr>
              <a:buNone/>
            </a:pPr>
            <a:r>
              <a:rPr lang="de-DE" b="1" dirty="0">
                <a:solidFill>
                  <a:schemeClr val="bg1"/>
                </a:solidFill>
              </a:rPr>
              <a:t>Folie 38: Spezifischere Routen</a:t>
            </a:r>
          </a:p>
          <a:p>
            <a:pPr>
              <a:buFont typeface="Arial" panose="020B0604020202020204" pitchFamily="34" charset="0"/>
              <a:buChar char="•"/>
            </a:pPr>
            <a:r>
              <a:rPr lang="de-DE" sz="1050" b="1" dirty="0">
                <a:solidFill>
                  <a:schemeClr val="bg1"/>
                </a:solidFill>
              </a:rPr>
              <a:t>Was wird gezeigt?</a:t>
            </a:r>
            <a:r>
              <a:rPr lang="de-DE" sz="1050" dirty="0">
                <a:solidFill>
                  <a:schemeClr val="bg1"/>
                </a:solidFill>
              </a:rPr>
              <a:t> Ein Problemfall: Eine Organisation wechselt den ISP, behält aber ihre IP-Adressen. Der neue ISP muss nun genau diesen kleinen Adressbereich zusätzlich zur aggregierten Route seines Konkurrenten bekannt geben. Das schafft eine Ausnahme von der perfekten Aggregation.</a:t>
            </a:r>
          </a:p>
          <a:p>
            <a:pPr>
              <a:buFont typeface="Arial" panose="020B0604020202020204" pitchFamily="34" charset="0"/>
              <a:buChar char="•"/>
            </a:pPr>
            <a:r>
              <a:rPr lang="de-DE" sz="1050" b="1" dirty="0">
                <a:solidFill>
                  <a:srgbClr val="FF0000"/>
                </a:solidFill>
              </a:rPr>
              <a:t>Wichtige Notiz:</a:t>
            </a:r>
            <a:r>
              <a:rPr lang="de-DE" sz="1050" dirty="0">
                <a:solidFill>
                  <a:srgbClr val="FF0000"/>
                </a:solidFill>
              </a:rPr>
              <a:t> </a:t>
            </a:r>
            <a:r>
              <a:rPr lang="de-DE" sz="1050" dirty="0">
                <a:solidFill>
                  <a:schemeClr val="bg1"/>
                </a:solidFill>
              </a:rPr>
              <a:t>Manchmal müssen </a:t>
            </a:r>
            <a:r>
              <a:rPr lang="de-DE" sz="1050" b="1" dirty="0">
                <a:solidFill>
                  <a:schemeClr val="bg1"/>
                </a:solidFill>
              </a:rPr>
              <a:t>spezifischere Routen</a:t>
            </a:r>
            <a:r>
              <a:rPr lang="de-DE" sz="1050" dirty="0">
                <a:solidFill>
                  <a:schemeClr val="bg1"/>
                </a:solidFill>
              </a:rPr>
              <a:t> als Ausnahmen zu den aggregierten Routen beworben werden. Dies führt zu überlappenden Einträgen in den </a:t>
            </a:r>
            <a:r>
              <a:rPr lang="de-DE" sz="1050" dirty="0" err="1">
                <a:solidFill>
                  <a:schemeClr val="bg1"/>
                </a:solidFill>
              </a:rPr>
              <a:t>Forwarding</a:t>
            </a:r>
            <a:r>
              <a:rPr lang="de-DE" sz="1050" dirty="0">
                <a:solidFill>
                  <a:schemeClr val="bg1"/>
                </a:solidFill>
              </a:rPr>
              <a:t>-Tabellen.</a:t>
            </a:r>
          </a:p>
        </p:txBody>
      </p:sp>
      <p:pic>
        <p:nvPicPr>
          <p:cNvPr id="9" name="Grafik 8">
            <a:extLst>
              <a:ext uri="{FF2B5EF4-FFF2-40B4-BE49-F238E27FC236}">
                <a16:creationId xmlns:a16="http://schemas.microsoft.com/office/drawing/2014/main" id="{4FA62F03-F915-2C83-91BB-094329639115}"/>
              </a:ext>
            </a:extLst>
          </p:cNvPr>
          <p:cNvPicPr>
            <a:picLocks noChangeAspect="1"/>
          </p:cNvPicPr>
          <p:nvPr/>
        </p:nvPicPr>
        <p:blipFill>
          <a:blip r:embed="rId3"/>
          <a:stretch>
            <a:fillRect/>
          </a:stretch>
        </p:blipFill>
        <p:spPr>
          <a:xfrm>
            <a:off x="7829550" y="2545508"/>
            <a:ext cx="4053716" cy="2194159"/>
          </a:xfrm>
          <a:prstGeom prst="rect">
            <a:avLst/>
          </a:prstGeom>
        </p:spPr>
      </p:pic>
      <p:pic>
        <p:nvPicPr>
          <p:cNvPr id="11" name="Grafik 10">
            <a:extLst>
              <a:ext uri="{FF2B5EF4-FFF2-40B4-BE49-F238E27FC236}">
                <a16:creationId xmlns:a16="http://schemas.microsoft.com/office/drawing/2014/main" id="{C5B2C42B-4C9C-82BC-84DE-760EDDEE2118}"/>
              </a:ext>
            </a:extLst>
          </p:cNvPr>
          <p:cNvPicPr>
            <a:picLocks noChangeAspect="1"/>
          </p:cNvPicPr>
          <p:nvPr/>
        </p:nvPicPr>
        <p:blipFill>
          <a:blip r:embed="rId4"/>
          <a:stretch>
            <a:fillRect/>
          </a:stretch>
        </p:blipFill>
        <p:spPr>
          <a:xfrm>
            <a:off x="7934325" y="4726638"/>
            <a:ext cx="3645226" cy="2131362"/>
          </a:xfrm>
          <a:prstGeom prst="rect">
            <a:avLst/>
          </a:prstGeom>
        </p:spPr>
      </p:pic>
      <p:pic>
        <p:nvPicPr>
          <p:cNvPr id="13" name="Grafik 12">
            <a:extLst>
              <a:ext uri="{FF2B5EF4-FFF2-40B4-BE49-F238E27FC236}">
                <a16:creationId xmlns:a16="http://schemas.microsoft.com/office/drawing/2014/main" id="{23FF0922-636E-94C3-969A-CEBB1E602C7F}"/>
              </a:ext>
            </a:extLst>
          </p:cNvPr>
          <p:cNvPicPr>
            <a:picLocks noChangeAspect="1"/>
          </p:cNvPicPr>
          <p:nvPr/>
        </p:nvPicPr>
        <p:blipFill>
          <a:blip r:embed="rId5"/>
          <a:stretch>
            <a:fillRect/>
          </a:stretch>
        </p:blipFill>
        <p:spPr>
          <a:xfrm>
            <a:off x="4085125" y="4739667"/>
            <a:ext cx="3849200" cy="2118333"/>
          </a:xfrm>
          <a:prstGeom prst="rect">
            <a:avLst/>
          </a:prstGeom>
        </p:spPr>
      </p:pic>
      <p:sp>
        <p:nvSpPr>
          <p:cNvPr id="15" name="Textfeld 14">
            <a:extLst>
              <a:ext uri="{FF2B5EF4-FFF2-40B4-BE49-F238E27FC236}">
                <a16:creationId xmlns:a16="http://schemas.microsoft.com/office/drawing/2014/main" id="{4A3AC11A-160E-1B29-ED0C-1FC6684CA91D}"/>
              </a:ext>
            </a:extLst>
          </p:cNvPr>
          <p:cNvSpPr txBox="1"/>
          <p:nvPr/>
        </p:nvSpPr>
        <p:spPr>
          <a:xfrm>
            <a:off x="114299" y="2636788"/>
            <a:ext cx="7715249" cy="1107996"/>
          </a:xfrm>
          <a:prstGeom prst="rect">
            <a:avLst/>
          </a:prstGeom>
          <a:noFill/>
        </p:spPr>
        <p:txBody>
          <a:bodyPr wrap="square">
            <a:spAutoFit/>
          </a:bodyPr>
          <a:lstStyle/>
          <a:p>
            <a:pPr>
              <a:buNone/>
            </a:pPr>
            <a:r>
              <a:rPr lang="de-DE" b="1" dirty="0">
                <a:solidFill>
                  <a:schemeClr val="bg1"/>
                </a:solidFill>
              </a:rPr>
              <a:t>Folie 39-41: Das Internet Protocol (IP)</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Der Fokus wechselt zum IP-Protokoll. Gezeigt wird der Aufbau des IP-Datagramm-Headers. Dies ist der "Briefumschlag", der alle Daten im Internet transportiert.</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Merke dir die wichtigsten Felder im IPv4-Header: </a:t>
            </a:r>
            <a:r>
              <a:rPr lang="de-DE" sz="1200" b="1" dirty="0">
                <a:solidFill>
                  <a:schemeClr val="bg1"/>
                </a:solidFill>
              </a:rPr>
              <a:t>Quell- &amp; Ziel-IP-Adresse, Time </a:t>
            </a:r>
            <a:r>
              <a:rPr lang="de-DE" sz="1200" b="1" dirty="0" err="1">
                <a:solidFill>
                  <a:schemeClr val="bg1"/>
                </a:solidFill>
              </a:rPr>
              <a:t>To</a:t>
            </a:r>
            <a:r>
              <a:rPr lang="de-DE" sz="1200" b="1" dirty="0">
                <a:solidFill>
                  <a:schemeClr val="bg1"/>
                </a:solidFill>
              </a:rPr>
              <a:t> Live (TTL)</a:t>
            </a:r>
            <a:r>
              <a:rPr lang="de-DE" sz="1200" dirty="0">
                <a:solidFill>
                  <a:schemeClr val="bg1"/>
                </a:solidFill>
              </a:rPr>
              <a:t> (verhindert Endlosschleifen) und </a:t>
            </a:r>
            <a:r>
              <a:rPr lang="de-DE" sz="1200" b="1" dirty="0">
                <a:solidFill>
                  <a:schemeClr val="bg1"/>
                </a:solidFill>
              </a:rPr>
              <a:t>Protokoll</a:t>
            </a:r>
            <a:r>
              <a:rPr lang="de-DE" sz="1200" dirty="0">
                <a:solidFill>
                  <a:schemeClr val="bg1"/>
                </a:solidFill>
              </a:rPr>
              <a:t> (zeigt an, ob die Nutzdaten TCP oder UDP sind).</a:t>
            </a:r>
          </a:p>
        </p:txBody>
      </p:sp>
    </p:spTree>
    <p:extLst>
      <p:ext uri="{BB962C8B-B14F-4D97-AF65-F5344CB8AC3E}">
        <p14:creationId xmlns:p14="http://schemas.microsoft.com/office/powerpoint/2010/main" val="2424187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2224447-949B-0CE2-DFFE-BAF5C0B20C0A}"/>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F0514705-958E-1106-7079-0D64A3474024}"/>
              </a:ext>
            </a:extLst>
          </p:cNvPr>
          <p:cNvSpPr txBox="1"/>
          <p:nvPr/>
        </p:nvSpPr>
        <p:spPr>
          <a:xfrm>
            <a:off x="-1" y="0"/>
            <a:ext cx="8848726" cy="1446550"/>
          </a:xfrm>
          <a:prstGeom prst="rect">
            <a:avLst/>
          </a:prstGeom>
          <a:noFill/>
        </p:spPr>
        <p:txBody>
          <a:bodyPr wrap="square">
            <a:spAutoFit/>
          </a:bodyPr>
          <a:lstStyle/>
          <a:p>
            <a:pPr>
              <a:buNone/>
            </a:pPr>
            <a:r>
              <a:rPr lang="de-DE" b="1" dirty="0">
                <a:solidFill>
                  <a:schemeClr val="bg1"/>
                </a:solidFill>
              </a:rPr>
              <a:t>Folie 42-44: IP-Adressierung und Subnetze</a:t>
            </a:r>
          </a:p>
          <a:p>
            <a:pPr>
              <a:buFont typeface="Arial" panose="020B0604020202020204" pitchFamily="34" charset="0"/>
              <a:buChar char="•"/>
            </a:pPr>
            <a:r>
              <a:rPr lang="de-DE" sz="1400" b="1" dirty="0">
                <a:solidFill>
                  <a:schemeClr val="bg1"/>
                </a:solidFill>
              </a:rPr>
              <a:t>Was wird gezeigt?</a:t>
            </a:r>
            <a:r>
              <a:rPr lang="de-DE" sz="1400" dirty="0">
                <a:solidFill>
                  <a:schemeClr val="bg1"/>
                </a:solidFill>
              </a:rPr>
              <a:t> Eine IP-Adresse ist ein 32-Bit-Identifikator, der nicht einem Gerät, sondern einer </a:t>
            </a:r>
            <a:r>
              <a:rPr lang="de-DE" sz="1400" b="1" dirty="0">
                <a:solidFill>
                  <a:schemeClr val="bg1"/>
                </a:solidFill>
              </a:rPr>
              <a:t>Netzwerkschnittstelle</a:t>
            </a:r>
            <a:r>
              <a:rPr lang="de-DE" sz="1400" dirty="0">
                <a:solidFill>
                  <a:schemeClr val="bg1"/>
                </a:solidFill>
              </a:rPr>
              <a:t> gehört. Ein Netzwerk wird in </a:t>
            </a:r>
            <a:r>
              <a:rPr lang="de-DE" sz="1400" b="1" dirty="0">
                <a:solidFill>
                  <a:schemeClr val="bg1"/>
                </a:solidFill>
              </a:rPr>
              <a:t>Subnetze</a:t>
            </a:r>
            <a:r>
              <a:rPr lang="de-DE" sz="1400" dirty="0">
                <a:solidFill>
                  <a:schemeClr val="bg1"/>
                </a:solidFill>
              </a:rPr>
              <a:t> unterteilt. Alle Geräte in einem Subnetz teilen sich den gleichen vorderen Teil der IP-Adresse (den Subnetz-Teil).</a:t>
            </a:r>
          </a:p>
          <a:p>
            <a:pPr>
              <a:buFont typeface="Arial" panose="020B0604020202020204" pitchFamily="34" charset="0"/>
              <a:buChar char="•"/>
            </a:pPr>
            <a:r>
              <a:rPr lang="de-DE" sz="1400" b="1" dirty="0">
                <a:solidFill>
                  <a:srgbClr val="FF0000"/>
                </a:solidFill>
              </a:rPr>
              <a:t>Wichtige Notiz:</a:t>
            </a:r>
            <a:r>
              <a:rPr lang="de-DE" sz="1400" dirty="0">
                <a:solidFill>
                  <a:srgbClr val="FF0000"/>
                </a:solidFill>
              </a:rPr>
              <a:t> </a:t>
            </a:r>
            <a:r>
              <a:rPr lang="de-DE" sz="1400" dirty="0">
                <a:solidFill>
                  <a:schemeClr val="bg1"/>
                </a:solidFill>
              </a:rPr>
              <a:t>Eine </a:t>
            </a:r>
            <a:r>
              <a:rPr lang="de-DE" sz="1400" b="1" dirty="0">
                <a:solidFill>
                  <a:schemeClr val="bg1"/>
                </a:solidFill>
              </a:rPr>
              <a:t>IP-Adresse gehört zu einer Schnittstelle</a:t>
            </a:r>
            <a:r>
              <a:rPr lang="de-DE" sz="1400" dirty="0">
                <a:solidFill>
                  <a:schemeClr val="bg1"/>
                </a:solidFill>
              </a:rPr>
              <a:t>. Ein </a:t>
            </a:r>
            <a:r>
              <a:rPr lang="de-DE" sz="1400" b="1" dirty="0">
                <a:solidFill>
                  <a:schemeClr val="bg1"/>
                </a:solidFill>
              </a:rPr>
              <a:t>Subnetz</a:t>
            </a:r>
            <a:r>
              <a:rPr lang="de-DE" sz="1400" dirty="0">
                <a:solidFill>
                  <a:schemeClr val="bg1"/>
                </a:solidFill>
              </a:rPr>
              <a:t> ist eine logische Unterteilung eines Netzwerks; alle Mitglieder teilen sich einen gemeinsamen Adresspräfix.</a:t>
            </a:r>
          </a:p>
        </p:txBody>
      </p:sp>
      <p:pic>
        <p:nvPicPr>
          <p:cNvPr id="5" name="Grafik 4">
            <a:extLst>
              <a:ext uri="{FF2B5EF4-FFF2-40B4-BE49-F238E27FC236}">
                <a16:creationId xmlns:a16="http://schemas.microsoft.com/office/drawing/2014/main" id="{C735CEF3-EB59-F7D4-0AD9-75BE245692FA}"/>
              </a:ext>
            </a:extLst>
          </p:cNvPr>
          <p:cNvPicPr>
            <a:picLocks noChangeAspect="1"/>
          </p:cNvPicPr>
          <p:nvPr/>
        </p:nvPicPr>
        <p:blipFill>
          <a:blip r:embed="rId2"/>
          <a:stretch>
            <a:fillRect/>
          </a:stretch>
        </p:blipFill>
        <p:spPr>
          <a:xfrm>
            <a:off x="8696324" y="0"/>
            <a:ext cx="3264363" cy="3038923"/>
          </a:xfrm>
          <a:prstGeom prst="rect">
            <a:avLst/>
          </a:prstGeom>
        </p:spPr>
      </p:pic>
      <p:sp>
        <p:nvSpPr>
          <p:cNvPr id="7" name="Textfeld 6">
            <a:extLst>
              <a:ext uri="{FF2B5EF4-FFF2-40B4-BE49-F238E27FC236}">
                <a16:creationId xmlns:a16="http://schemas.microsoft.com/office/drawing/2014/main" id="{4167E0EE-4B34-D8FD-6C75-19E58F9A8E94}"/>
              </a:ext>
            </a:extLst>
          </p:cNvPr>
          <p:cNvSpPr txBox="1"/>
          <p:nvPr/>
        </p:nvSpPr>
        <p:spPr>
          <a:xfrm>
            <a:off x="164306" y="1519461"/>
            <a:ext cx="6119812" cy="1446550"/>
          </a:xfrm>
          <a:prstGeom prst="rect">
            <a:avLst/>
          </a:prstGeom>
          <a:noFill/>
        </p:spPr>
        <p:txBody>
          <a:bodyPr wrap="square">
            <a:spAutoFit/>
          </a:bodyPr>
          <a:lstStyle/>
          <a:p>
            <a:pPr>
              <a:buNone/>
            </a:pPr>
            <a:r>
              <a:rPr lang="de-DE" b="1" dirty="0">
                <a:solidFill>
                  <a:schemeClr val="bg1"/>
                </a:solidFill>
              </a:rPr>
              <a:t>Folie 45-47: Subnetzmasken und CIDR</a:t>
            </a:r>
          </a:p>
          <a:p>
            <a:pPr>
              <a:buFont typeface="Arial" panose="020B0604020202020204" pitchFamily="34" charset="0"/>
              <a:buChar char="•"/>
            </a:pPr>
            <a:r>
              <a:rPr lang="de-DE" sz="1400" b="1" dirty="0">
                <a:solidFill>
                  <a:schemeClr val="bg1"/>
                </a:solidFill>
              </a:rPr>
              <a:t>Was wird gezeigt?</a:t>
            </a:r>
            <a:r>
              <a:rPr lang="de-DE" sz="1400" dirty="0">
                <a:solidFill>
                  <a:schemeClr val="bg1"/>
                </a:solidFill>
              </a:rPr>
              <a:t> Die Notation /x (z.B. /24) wird eingeführt. Sie wird Subnetzmaske genannt und gibt an, wie viele Bits zum Subnetz-Teil gehören. Die moderne Schreibweise </a:t>
            </a:r>
            <a:r>
              <a:rPr lang="de-DE" sz="1400" dirty="0" err="1">
                <a:solidFill>
                  <a:schemeClr val="bg1"/>
                </a:solidFill>
              </a:rPr>
              <a:t>a.b.c.d</a:t>
            </a:r>
            <a:r>
              <a:rPr lang="de-DE" sz="1400" dirty="0">
                <a:solidFill>
                  <a:schemeClr val="bg1"/>
                </a:solidFill>
              </a:rPr>
              <a:t>/x nennt sich </a:t>
            </a:r>
            <a:r>
              <a:rPr lang="de-DE" sz="1400" b="1" dirty="0">
                <a:solidFill>
                  <a:schemeClr val="bg1"/>
                </a:solidFill>
              </a:rPr>
              <a:t>CIDR (</a:t>
            </a:r>
            <a:r>
              <a:rPr lang="de-DE" sz="1400" b="1" dirty="0" err="1">
                <a:solidFill>
                  <a:schemeClr val="bg1"/>
                </a:solidFill>
              </a:rPr>
              <a:t>Classless</a:t>
            </a:r>
            <a:r>
              <a:rPr lang="de-DE" sz="1400" b="1" dirty="0">
                <a:solidFill>
                  <a:schemeClr val="bg1"/>
                </a:solidFill>
              </a:rPr>
              <a:t> </a:t>
            </a:r>
            <a:r>
              <a:rPr lang="de-DE" sz="1400" b="1" dirty="0" err="1">
                <a:solidFill>
                  <a:schemeClr val="bg1"/>
                </a:solidFill>
              </a:rPr>
              <a:t>InterDomain</a:t>
            </a:r>
            <a:r>
              <a:rPr lang="de-DE" sz="1400" b="1" dirty="0">
                <a:solidFill>
                  <a:schemeClr val="bg1"/>
                </a:solidFill>
              </a:rPr>
              <a:t> Routing)</a:t>
            </a:r>
            <a:r>
              <a:rPr lang="de-DE" sz="1400" dirty="0">
                <a:solidFill>
                  <a:schemeClr val="bg1"/>
                </a:solidFill>
              </a:rPr>
              <a:t>.</a:t>
            </a:r>
          </a:p>
          <a:p>
            <a:pPr>
              <a:buFont typeface="Arial" panose="020B0604020202020204" pitchFamily="34" charset="0"/>
              <a:buChar char="•"/>
            </a:pPr>
            <a:r>
              <a:rPr lang="de-DE" sz="1400" b="1" dirty="0">
                <a:solidFill>
                  <a:srgbClr val="FF0000"/>
                </a:solidFill>
              </a:rPr>
              <a:t>Wichtige Notiz:</a:t>
            </a:r>
            <a:r>
              <a:rPr lang="de-DE" sz="1400" dirty="0">
                <a:solidFill>
                  <a:srgbClr val="FF0000"/>
                </a:solidFill>
              </a:rPr>
              <a:t> </a:t>
            </a:r>
            <a:r>
              <a:rPr lang="de-DE" sz="1400" b="1" dirty="0">
                <a:solidFill>
                  <a:schemeClr val="bg1"/>
                </a:solidFill>
              </a:rPr>
              <a:t>CIDR (</a:t>
            </a:r>
            <a:r>
              <a:rPr lang="de-DE" sz="1400" b="1" dirty="0" err="1">
                <a:solidFill>
                  <a:schemeClr val="bg1"/>
                </a:solidFill>
              </a:rPr>
              <a:t>a.b.c.d</a:t>
            </a:r>
            <a:r>
              <a:rPr lang="de-DE" sz="1400" b="1" dirty="0">
                <a:solidFill>
                  <a:schemeClr val="bg1"/>
                </a:solidFill>
              </a:rPr>
              <a:t>/x) ist der Standard zur Notation von IP-Adressen und Subnetzmasken</a:t>
            </a:r>
            <a:r>
              <a:rPr lang="de-DE" sz="1400" dirty="0">
                <a:solidFill>
                  <a:schemeClr val="bg1"/>
                </a:solidFill>
              </a:rPr>
              <a:t> und ist fundamental für das moderne Internet.</a:t>
            </a:r>
          </a:p>
        </p:txBody>
      </p:sp>
      <p:pic>
        <p:nvPicPr>
          <p:cNvPr id="9" name="Grafik 8">
            <a:extLst>
              <a:ext uri="{FF2B5EF4-FFF2-40B4-BE49-F238E27FC236}">
                <a16:creationId xmlns:a16="http://schemas.microsoft.com/office/drawing/2014/main" id="{FCA6321A-BF98-1967-2879-66100860D36C}"/>
              </a:ext>
            </a:extLst>
          </p:cNvPr>
          <p:cNvPicPr>
            <a:picLocks noChangeAspect="1"/>
          </p:cNvPicPr>
          <p:nvPr/>
        </p:nvPicPr>
        <p:blipFill>
          <a:blip r:embed="rId3"/>
          <a:stretch>
            <a:fillRect/>
          </a:stretch>
        </p:blipFill>
        <p:spPr>
          <a:xfrm>
            <a:off x="76200" y="2966011"/>
            <a:ext cx="3914775" cy="2003309"/>
          </a:xfrm>
          <a:prstGeom prst="rect">
            <a:avLst/>
          </a:prstGeom>
        </p:spPr>
      </p:pic>
      <p:pic>
        <p:nvPicPr>
          <p:cNvPr id="11" name="Grafik 10">
            <a:extLst>
              <a:ext uri="{FF2B5EF4-FFF2-40B4-BE49-F238E27FC236}">
                <a16:creationId xmlns:a16="http://schemas.microsoft.com/office/drawing/2014/main" id="{3EAF8DC8-46BF-B703-1FA7-649B9E99AFD3}"/>
              </a:ext>
            </a:extLst>
          </p:cNvPr>
          <p:cNvPicPr>
            <a:picLocks noChangeAspect="1"/>
          </p:cNvPicPr>
          <p:nvPr/>
        </p:nvPicPr>
        <p:blipFill>
          <a:blip r:embed="rId4"/>
          <a:stretch>
            <a:fillRect/>
          </a:stretch>
        </p:blipFill>
        <p:spPr>
          <a:xfrm>
            <a:off x="4191000" y="2966011"/>
            <a:ext cx="5122944" cy="2958539"/>
          </a:xfrm>
          <a:prstGeom prst="rect">
            <a:avLst/>
          </a:prstGeom>
        </p:spPr>
      </p:pic>
      <p:pic>
        <p:nvPicPr>
          <p:cNvPr id="13" name="Grafik 12">
            <a:extLst>
              <a:ext uri="{FF2B5EF4-FFF2-40B4-BE49-F238E27FC236}">
                <a16:creationId xmlns:a16="http://schemas.microsoft.com/office/drawing/2014/main" id="{D0D4E86E-A45B-09FA-33ED-9C7073C7C106}"/>
              </a:ext>
            </a:extLst>
          </p:cNvPr>
          <p:cNvPicPr>
            <a:picLocks noChangeAspect="1"/>
          </p:cNvPicPr>
          <p:nvPr/>
        </p:nvPicPr>
        <p:blipFill>
          <a:blip r:embed="rId5"/>
          <a:stretch>
            <a:fillRect/>
          </a:stretch>
        </p:blipFill>
        <p:spPr>
          <a:xfrm>
            <a:off x="114298" y="4969320"/>
            <a:ext cx="3800476" cy="1834713"/>
          </a:xfrm>
          <a:prstGeom prst="rect">
            <a:avLst/>
          </a:prstGeom>
        </p:spPr>
      </p:pic>
    </p:spTree>
    <p:extLst>
      <p:ext uri="{BB962C8B-B14F-4D97-AF65-F5344CB8AC3E}">
        <p14:creationId xmlns:p14="http://schemas.microsoft.com/office/powerpoint/2010/main" val="44234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D00D1796-E464-9363-38BC-673B6ECDA092}"/>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8D1A9581-B7A9-45DF-E514-3082325961D5}"/>
              </a:ext>
            </a:extLst>
          </p:cNvPr>
          <p:cNvSpPr txBox="1"/>
          <p:nvPr/>
        </p:nvSpPr>
        <p:spPr>
          <a:xfrm>
            <a:off x="0" y="80129"/>
            <a:ext cx="9144000" cy="1846659"/>
          </a:xfrm>
          <a:prstGeom prst="rect">
            <a:avLst/>
          </a:prstGeom>
          <a:noFill/>
        </p:spPr>
        <p:txBody>
          <a:bodyPr wrap="square">
            <a:spAutoFit/>
          </a:bodyPr>
          <a:lstStyle/>
          <a:p>
            <a:pPr>
              <a:buNone/>
            </a:pPr>
            <a:r>
              <a:rPr lang="de-DE" b="1" dirty="0">
                <a:solidFill>
                  <a:schemeClr val="bg1"/>
                </a:solidFill>
              </a:rPr>
              <a:t>Folie 48-55: Wie bekommt ein Host eine IP-Adresse? (DHCP)</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 Host in einem Netzwerk bekommt seine IP-Adresse in der Regel automatisch über das </a:t>
            </a:r>
            <a:r>
              <a:rPr lang="de-DE" sz="1200" b="1" dirty="0">
                <a:solidFill>
                  <a:schemeClr val="bg1"/>
                </a:solidFill>
              </a:rPr>
              <a:t>Dynamic Host </a:t>
            </a:r>
            <a:r>
              <a:rPr lang="de-DE" sz="1200" b="1" dirty="0" err="1">
                <a:solidFill>
                  <a:schemeClr val="bg1"/>
                </a:solidFill>
              </a:rPr>
              <a:t>Configuration</a:t>
            </a:r>
            <a:r>
              <a:rPr lang="de-DE" sz="1200" b="1" dirty="0">
                <a:solidFill>
                  <a:schemeClr val="bg1"/>
                </a:solidFill>
              </a:rPr>
              <a:t> Protocol (DHCP)</a:t>
            </a:r>
            <a:r>
              <a:rPr lang="de-DE" sz="1200" dirty="0">
                <a:solidFill>
                  <a:schemeClr val="bg1"/>
                </a:solidFill>
              </a:rPr>
              <a:t>. Der Prozess (genannt DORA) wird detailliert erklärt:</a:t>
            </a:r>
          </a:p>
          <a:p>
            <a:pPr marL="742950" lvl="1" indent="-285750">
              <a:buFont typeface="Arial" panose="020B0604020202020204" pitchFamily="34" charset="0"/>
              <a:buChar char="•"/>
            </a:pPr>
            <a:r>
              <a:rPr lang="de-DE" sz="1200" b="1" dirty="0">
                <a:solidFill>
                  <a:schemeClr val="bg1"/>
                </a:solidFill>
              </a:rPr>
              <a:t>Discover:</a:t>
            </a:r>
            <a:r>
              <a:rPr lang="de-DE" sz="1200" dirty="0">
                <a:solidFill>
                  <a:schemeClr val="bg1"/>
                </a:solidFill>
              </a:rPr>
              <a:t> Client sendet einen Broadcast: "Gibt es hier einen DHCP-Server?"</a:t>
            </a:r>
          </a:p>
          <a:p>
            <a:pPr marL="742950" lvl="1" indent="-285750">
              <a:buFont typeface="Arial" panose="020B0604020202020204" pitchFamily="34" charset="0"/>
              <a:buChar char="•"/>
            </a:pPr>
            <a:r>
              <a:rPr lang="de-DE" sz="1200" b="1" dirty="0" err="1">
                <a:solidFill>
                  <a:schemeClr val="bg1"/>
                </a:solidFill>
              </a:rPr>
              <a:t>Offer</a:t>
            </a:r>
            <a:r>
              <a:rPr lang="de-DE" sz="1200" b="1" dirty="0">
                <a:solidFill>
                  <a:schemeClr val="bg1"/>
                </a:solidFill>
              </a:rPr>
              <a:t>:</a:t>
            </a:r>
            <a:r>
              <a:rPr lang="de-DE" sz="1200" dirty="0">
                <a:solidFill>
                  <a:schemeClr val="bg1"/>
                </a:solidFill>
              </a:rPr>
              <a:t> Server antwortet: "Ja, hier ist eine IP-Adresse für dich."</a:t>
            </a:r>
          </a:p>
          <a:p>
            <a:pPr marL="742950" lvl="1" indent="-285750">
              <a:buFont typeface="Arial" panose="020B0604020202020204" pitchFamily="34" charset="0"/>
              <a:buChar char="•"/>
            </a:pPr>
            <a:r>
              <a:rPr lang="de-DE" sz="1200" b="1" dirty="0">
                <a:solidFill>
                  <a:schemeClr val="bg1"/>
                </a:solidFill>
              </a:rPr>
              <a:t>Request:</a:t>
            </a:r>
            <a:r>
              <a:rPr lang="de-DE" sz="1200" dirty="0">
                <a:solidFill>
                  <a:schemeClr val="bg1"/>
                </a:solidFill>
              </a:rPr>
              <a:t> Client sendet einen Broadcast: "Ok, ich nehme diese Adresse."</a:t>
            </a:r>
          </a:p>
          <a:p>
            <a:pPr marL="742950" lvl="1" indent="-285750">
              <a:buFont typeface="Arial" panose="020B0604020202020204" pitchFamily="34" charset="0"/>
              <a:buChar char="•"/>
            </a:pPr>
            <a:r>
              <a:rPr lang="de-DE" sz="1200" b="1" dirty="0" err="1">
                <a:solidFill>
                  <a:schemeClr val="bg1"/>
                </a:solidFill>
              </a:rPr>
              <a:t>Acknowledge</a:t>
            </a:r>
            <a:r>
              <a:rPr lang="de-DE" sz="1200" b="1" dirty="0">
                <a:solidFill>
                  <a:schemeClr val="bg1"/>
                </a:solidFill>
              </a:rPr>
              <a:t> (</a:t>
            </a:r>
            <a:r>
              <a:rPr lang="de-DE" sz="1200" b="1" dirty="0" err="1">
                <a:solidFill>
                  <a:schemeClr val="bg1"/>
                </a:solidFill>
              </a:rPr>
              <a:t>Ack</a:t>
            </a:r>
            <a:r>
              <a:rPr lang="de-DE" sz="1200" b="1" dirty="0">
                <a:solidFill>
                  <a:schemeClr val="bg1"/>
                </a:solidFill>
              </a:rPr>
              <a:t>):</a:t>
            </a:r>
            <a:r>
              <a:rPr lang="de-DE" sz="1200" dirty="0">
                <a:solidFill>
                  <a:schemeClr val="bg1"/>
                </a:solidFill>
              </a:rPr>
              <a:t> Server bestätigt: "Die Adresse gehört jetzt dir."</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DHCP automatisiert die IP-Konfiguration von Hosts</a:t>
            </a:r>
            <a:r>
              <a:rPr lang="de-DE" sz="1200" dirty="0">
                <a:solidFill>
                  <a:schemeClr val="bg1"/>
                </a:solidFill>
              </a:rPr>
              <a:t>. DHCP liefert nicht nur die </a:t>
            </a:r>
            <a:r>
              <a:rPr lang="de-DE" sz="1200" b="1" dirty="0">
                <a:solidFill>
                  <a:schemeClr val="bg1"/>
                </a:solidFill>
              </a:rPr>
              <a:t>IP-Adresse</a:t>
            </a:r>
            <a:r>
              <a:rPr lang="de-DE" sz="1200" dirty="0">
                <a:solidFill>
                  <a:schemeClr val="bg1"/>
                </a:solidFill>
              </a:rPr>
              <a:t>, sondern auch die </a:t>
            </a:r>
            <a:r>
              <a:rPr lang="de-DE" sz="1200" b="1" dirty="0">
                <a:solidFill>
                  <a:schemeClr val="bg1"/>
                </a:solidFill>
              </a:rPr>
              <a:t>Subnetzmaske</a:t>
            </a:r>
            <a:r>
              <a:rPr lang="de-DE" sz="1200" dirty="0">
                <a:solidFill>
                  <a:schemeClr val="bg1"/>
                </a:solidFill>
              </a:rPr>
              <a:t>, den </a:t>
            </a:r>
            <a:r>
              <a:rPr lang="de-DE" sz="1200" b="1" dirty="0">
                <a:solidFill>
                  <a:schemeClr val="bg1"/>
                </a:solidFill>
              </a:rPr>
              <a:t>Default Gateway (Router)</a:t>
            </a:r>
            <a:r>
              <a:rPr lang="de-DE" sz="1200" dirty="0">
                <a:solidFill>
                  <a:schemeClr val="bg1"/>
                </a:solidFill>
              </a:rPr>
              <a:t> und den </a:t>
            </a:r>
            <a:r>
              <a:rPr lang="de-DE" sz="1200" b="1" dirty="0">
                <a:solidFill>
                  <a:schemeClr val="bg1"/>
                </a:solidFill>
              </a:rPr>
              <a:t>DNS-Server</a:t>
            </a:r>
            <a:r>
              <a:rPr lang="de-DE" sz="1200" dirty="0">
                <a:solidFill>
                  <a:schemeClr val="bg1"/>
                </a:solidFill>
              </a:rPr>
              <a:t>.</a:t>
            </a:r>
          </a:p>
        </p:txBody>
      </p:sp>
      <p:pic>
        <p:nvPicPr>
          <p:cNvPr id="5" name="Grafik 4">
            <a:extLst>
              <a:ext uri="{FF2B5EF4-FFF2-40B4-BE49-F238E27FC236}">
                <a16:creationId xmlns:a16="http://schemas.microsoft.com/office/drawing/2014/main" id="{9A158C91-3874-C01F-65A9-A69A2F61CB74}"/>
              </a:ext>
            </a:extLst>
          </p:cNvPr>
          <p:cNvPicPr>
            <a:picLocks noChangeAspect="1"/>
          </p:cNvPicPr>
          <p:nvPr/>
        </p:nvPicPr>
        <p:blipFill>
          <a:blip r:embed="rId2"/>
          <a:stretch>
            <a:fillRect/>
          </a:stretch>
        </p:blipFill>
        <p:spPr>
          <a:xfrm>
            <a:off x="0" y="2051159"/>
            <a:ext cx="3629025" cy="2085647"/>
          </a:xfrm>
          <a:prstGeom prst="rect">
            <a:avLst/>
          </a:prstGeom>
        </p:spPr>
      </p:pic>
      <p:pic>
        <p:nvPicPr>
          <p:cNvPr id="7" name="Grafik 6">
            <a:extLst>
              <a:ext uri="{FF2B5EF4-FFF2-40B4-BE49-F238E27FC236}">
                <a16:creationId xmlns:a16="http://schemas.microsoft.com/office/drawing/2014/main" id="{54027AE7-BC90-8885-9CA4-C32498950A8E}"/>
              </a:ext>
            </a:extLst>
          </p:cNvPr>
          <p:cNvPicPr>
            <a:picLocks noChangeAspect="1"/>
          </p:cNvPicPr>
          <p:nvPr/>
        </p:nvPicPr>
        <p:blipFill>
          <a:blip r:embed="rId3"/>
          <a:stretch>
            <a:fillRect/>
          </a:stretch>
        </p:blipFill>
        <p:spPr>
          <a:xfrm>
            <a:off x="3629025" y="2051159"/>
            <a:ext cx="3914775" cy="2095521"/>
          </a:xfrm>
          <a:prstGeom prst="rect">
            <a:avLst/>
          </a:prstGeom>
        </p:spPr>
      </p:pic>
      <p:pic>
        <p:nvPicPr>
          <p:cNvPr id="9" name="Grafik 8">
            <a:extLst>
              <a:ext uri="{FF2B5EF4-FFF2-40B4-BE49-F238E27FC236}">
                <a16:creationId xmlns:a16="http://schemas.microsoft.com/office/drawing/2014/main" id="{2F511330-18B1-7A74-763D-1B5F52E39927}"/>
              </a:ext>
            </a:extLst>
          </p:cNvPr>
          <p:cNvPicPr>
            <a:picLocks noChangeAspect="1"/>
          </p:cNvPicPr>
          <p:nvPr/>
        </p:nvPicPr>
        <p:blipFill>
          <a:blip r:embed="rId4"/>
          <a:stretch>
            <a:fillRect/>
          </a:stretch>
        </p:blipFill>
        <p:spPr>
          <a:xfrm>
            <a:off x="7560738" y="2051159"/>
            <a:ext cx="4098863" cy="2095521"/>
          </a:xfrm>
          <a:prstGeom prst="rect">
            <a:avLst/>
          </a:prstGeom>
        </p:spPr>
      </p:pic>
      <p:pic>
        <p:nvPicPr>
          <p:cNvPr id="11" name="Grafik 10">
            <a:extLst>
              <a:ext uri="{FF2B5EF4-FFF2-40B4-BE49-F238E27FC236}">
                <a16:creationId xmlns:a16="http://schemas.microsoft.com/office/drawing/2014/main" id="{E421EF52-7637-B4BE-4590-2A1C492BA9E1}"/>
              </a:ext>
            </a:extLst>
          </p:cNvPr>
          <p:cNvPicPr>
            <a:picLocks noChangeAspect="1"/>
          </p:cNvPicPr>
          <p:nvPr/>
        </p:nvPicPr>
        <p:blipFill>
          <a:blip r:embed="rId5"/>
          <a:stretch>
            <a:fillRect/>
          </a:stretch>
        </p:blipFill>
        <p:spPr>
          <a:xfrm>
            <a:off x="0" y="4146680"/>
            <a:ext cx="3725924" cy="2520359"/>
          </a:xfrm>
          <a:prstGeom prst="rect">
            <a:avLst/>
          </a:prstGeom>
        </p:spPr>
      </p:pic>
      <p:pic>
        <p:nvPicPr>
          <p:cNvPr id="13" name="Grafik 12">
            <a:extLst>
              <a:ext uri="{FF2B5EF4-FFF2-40B4-BE49-F238E27FC236}">
                <a16:creationId xmlns:a16="http://schemas.microsoft.com/office/drawing/2014/main" id="{C222798A-7E66-EB15-A2DC-07387D4F7972}"/>
              </a:ext>
            </a:extLst>
          </p:cNvPr>
          <p:cNvPicPr>
            <a:picLocks noChangeAspect="1"/>
          </p:cNvPicPr>
          <p:nvPr/>
        </p:nvPicPr>
        <p:blipFill>
          <a:blip r:embed="rId6"/>
          <a:stretch>
            <a:fillRect/>
          </a:stretch>
        </p:blipFill>
        <p:spPr>
          <a:xfrm>
            <a:off x="3742862" y="4146335"/>
            <a:ext cx="4244098" cy="2521050"/>
          </a:xfrm>
          <a:prstGeom prst="rect">
            <a:avLst/>
          </a:prstGeom>
        </p:spPr>
      </p:pic>
    </p:spTree>
    <p:extLst>
      <p:ext uri="{BB962C8B-B14F-4D97-AF65-F5344CB8AC3E}">
        <p14:creationId xmlns:p14="http://schemas.microsoft.com/office/powerpoint/2010/main" val="3151019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ACC6C7EF-E271-26BA-589C-A27C122C657B}"/>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CCC9C435-C4A5-0321-5661-57A48BE85A9B}"/>
              </a:ext>
            </a:extLst>
          </p:cNvPr>
          <p:cNvSpPr txBox="1"/>
          <p:nvPr/>
        </p:nvSpPr>
        <p:spPr>
          <a:xfrm>
            <a:off x="0" y="0"/>
            <a:ext cx="6096000" cy="1292662"/>
          </a:xfrm>
          <a:prstGeom prst="rect">
            <a:avLst/>
          </a:prstGeom>
          <a:noFill/>
        </p:spPr>
        <p:txBody>
          <a:bodyPr wrap="square">
            <a:spAutoFit/>
          </a:bodyPr>
          <a:lstStyle/>
          <a:p>
            <a:pPr>
              <a:buNone/>
            </a:pPr>
            <a:r>
              <a:rPr lang="de-DE" b="1" dirty="0">
                <a:solidFill>
                  <a:schemeClr val="bg1"/>
                </a:solidFill>
              </a:rPr>
              <a:t>Folie 56-58: Wie bekommt ein Netzwerk einen Adressblock?</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 ganzes Netzwerk (z.B. eine Firma oder eine Uni) erhält seinen öffentlichen Adressblock von seinem ISP. Dieser Prozess ist hierarchisch. Die Folien wiederholen das Konzept der Routen-Aggregation nun mit der CIDR-Notation.</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Ein Netzwerk erhält seinen </a:t>
            </a:r>
            <a:r>
              <a:rPr lang="de-DE" sz="1200" b="1" dirty="0">
                <a:solidFill>
                  <a:schemeClr val="bg1"/>
                </a:solidFill>
              </a:rPr>
              <a:t>IP-Adressblock vom ISP</a:t>
            </a:r>
            <a:r>
              <a:rPr lang="de-DE" sz="1200" dirty="0">
                <a:solidFill>
                  <a:schemeClr val="bg1"/>
                </a:solidFill>
              </a:rPr>
              <a:t>. Die Aggregation wird mit CIDR-Präfixen umgesetzt.</a:t>
            </a:r>
          </a:p>
        </p:txBody>
      </p:sp>
      <p:pic>
        <p:nvPicPr>
          <p:cNvPr id="5" name="Grafik 4">
            <a:extLst>
              <a:ext uri="{FF2B5EF4-FFF2-40B4-BE49-F238E27FC236}">
                <a16:creationId xmlns:a16="http://schemas.microsoft.com/office/drawing/2014/main" id="{5DF0F85B-2A8B-9C85-5357-BBBA09EA781B}"/>
              </a:ext>
            </a:extLst>
          </p:cNvPr>
          <p:cNvPicPr>
            <a:picLocks noChangeAspect="1"/>
          </p:cNvPicPr>
          <p:nvPr/>
        </p:nvPicPr>
        <p:blipFill>
          <a:blip r:embed="rId2"/>
          <a:stretch>
            <a:fillRect/>
          </a:stretch>
        </p:blipFill>
        <p:spPr>
          <a:xfrm>
            <a:off x="6096000" y="95250"/>
            <a:ext cx="2877695" cy="1752600"/>
          </a:xfrm>
          <a:prstGeom prst="rect">
            <a:avLst/>
          </a:prstGeom>
        </p:spPr>
      </p:pic>
      <p:pic>
        <p:nvPicPr>
          <p:cNvPr id="7" name="Grafik 6">
            <a:extLst>
              <a:ext uri="{FF2B5EF4-FFF2-40B4-BE49-F238E27FC236}">
                <a16:creationId xmlns:a16="http://schemas.microsoft.com/office/drawing/2014/main" id="{621F1FC7-3FE4-5677-C8A7-657EB58D8410}"/>
              </a:ext>
            </a:extLst>
          </p:cNvPr>
          <p:cNvPicPr>
            <a:picLocks noChangeAspect="1"/>
          </p:cNvPicPr>
          <p:nvPr/>
        </p:nvPicPr>
        <p:blipFill>
          <a:blip r:embed="rId3"/>
          <a:stretch>
            <a:fillRect/>
          </a:stretch>
        </p:blipFill>
        <p:spPr>
          <a:xfrm>
            <a:off x="9100511" y="95250"/>
            <a:ext cx="2949375" cy="1752600"/>
          </a:xfrm>
          <a:prstGeom prst="rect">
            <a:avLst/>
          </a:prstGeom>
        </p:spPr>
      </p:pic>
      <p:pic>
        <p:nvPicPr>
          <p:cNvPr id="9" name="Grafik 8">
            <a:extLst>
              <a:ext uri="{FF2B5EF4-FFF2-40B4-BE49-F238E27FC236}">
                <a16:creationId xmlns:a16="http://schemas.microsoft.com/office/drawing/2014/main" id="{AEFA946C-8E4C-2AEF-E7B1-C615273A20AD}"/>
              </a:ext>
            </a:extLst>
          </p:cNvPr>
          <p:cNvPicPr>
            <a:picLocks noChangeAspect="1"/>
          </p:cNvPicPr>
          <p:nvPr/>
        </p:nvPicPr>
        <p:blipFill>
          <a:blip r:embed="rId4"/>
          <a:stretch>
            <a:fillRect/>
          </a:stretch>
        </p:blipFill>
        <p:spPr>
          <a:xfrm>
            <a:off x="9045375" y="1847850"/>
            <a:ext cx="3004511" cy="1677264"/>
          </a:xfrm>
          <a:prstGeom prst="rect">
            <a:avLst/>
          </a:prstGeom>
        </p:spPr>
      </p:pic>
      <p:sp>
        <p:nvSpPr>
          <p:cNvPr id="11" name="Textfeld 10">
            <a:extLst>
              <a:ext uri="{FF2B5EF4-FFF2-40B4-BE49-F238E27FC236}">
                <a16:creationId xmlns:a16="http://schemas.microsoft.com/office/drawing/2014/main" id="{76A7EDCD-6B4F-E705-35D6-FFAD52E91BE1}"/>
              </a:ext>
            </a:extLst>
          </p:cNvPr>
          <p:cNvSpPr txBox="1"/>
          <p:nvPr/>
        </p:nvSpPr>
        <p:spPr>
          <a:xfrm>
            <a:off x="0" y="1387912"/>
            <a:ext cx="6119812" cy="1292662"/>
          </a:xfrm>
          <a:prstGeom prst="rect">
            <a:avLst/>
          </a:prstGeom>
          <a:noFill/>
        </p:spPr>
        <p:txBody>
          <a:bodyPr wrap="square">
            <a:spAutoFit/>
          </a:bodyPr>
          <a:lstStyle/>
          <a:p>
            <a:pPr>
              <a:buNone/>
            </a:pPr>
            <a:r>
              <a:rPr lang="de-DE" b="1" dirty="0">
                <a:solidFill>
                  <a:schemeClr val="bg1"/>
                </a:solidFill>
              </a:rPr>
              <a:t>Folie 59-64: </a:t>
            </a:r>
            <a:r>
              <a:rPr lang="de-DE" b="1" dirty="0" err="1">
                <a:solidFill>
                  <a:schemeClr val="bg1"/>
                </a:solidFill>
              </a:rPr>
              <a:t>Longest</a:t>
            </a:r>
            <a:r>
              <a:rPr lang="de-DE" b="1" dirty="0">
                <a:solidFill>
                  <a:schemeClr val="bg1"/>
                </a:solidFill>
              </a:rPr>
              <a:t> </a:t>
            </a:r>
            <a:r>
              <a:rPr lang="de-DE" b="1" dirty="0" err="1">
                <a:solidFill>
                  <a:schemeClr val="bg1"/>
                </a:solidFill>
              </a:rPr>
              <a:t>Prefix</a:t>
            </a:r>
            <a:r>
              <a:rPr lang="de-DE" b="1" dirty="0">
                <a:solidFill>
                  <a:schemeClr val="bg1"/>
                </a:solidFill>
              </a:rPr>
              <a:t> </a:t>
            </a:r>
            <a:r>
              <a:rPr lang="de-DE" b="1" dirty="0" err="1">
                <a:solidFill>
                  <a:schemeClr val="bg1"/>
                </a:solidFill>
              </a:rPr>
              <a:t>Matching</a:t>
            </a:r>
            <a:endParaRPr lang="de-DE" b="1" dirty="0">
              <a:solidFill>
                <a:schemeClr val="bg1"/>
              </a:solidFill>
            </a:endParaRP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 Lösung für das Problem der überlappenden Routen von Folie 38. Wenn eine Zieladresse auf mehrere Einträge in der </a:t>
            </a:r>
            <a:r>
              <a:rPr lang="de-DE" sz="1200" dirty="0" err="1">
                <a:solidFill>
                  <a:schemeClr val="bg1"/>
                </a:solidFill>
              </a:rPr>
              <a:t>Forwarding</a:t>
            </a:r>
            <a:r>
              <a:rPr lang="de-DE" sz="1200" dirty="0">
                <a:solidFill>
                  <a:schemeClr val="bg1"/>
                </a:solidFill>
              </a:rPr>
              <a:t>-Tabelle passt, wählt der Router immer den </a:t>
            </a:r>
            <a:r>
              <a:rPr lang="de-DE" sz="1200" b="1" dirty="0">
                <a:solidFill>
                  <a:schemeClr val="bg1"/>
                </a:solidFill>
              </a:rPr>
              <a:t>spezifischsten Eintrag</a:t>
            </a:r>
            <a:r>
              <a:rPr lang="de-DE" sz="1200" dirty="0">
                <a:solidFill>
                  <a:schemeClr val="bg1"/>
                </a:solidFill>
              </a:rPr>
              <a:t>, d.h. den mit dem </a:t>
            </a:r>
            <a:r>
              <a:rPr lang="de-DE" sz="1200" b="1" dirty="0">
                <a:solidFill>
                  <a:schemeClr val="bg1"/>
                </a:solidFill>
              </a:rPr>
              <a:t>längsten übereinstimmenden Präfix</a:t>
            </a:r>
            <a:r>
              <a:rPr lang="de-DE" sz="1200" dirty="0">
                <a:solidFill>
                  <a:schemeClr val="bg1"/>
                </a:solidFill>
              </a:rPr>
              <a:t>.</a:t>
            </a:r>
          </a:p>
          <a:p>
            <a:pPr>
              <a:buFont typeface="Arial" panose="020B0604020202020204" pitchFamily="34" charset="0"/>
              <a:buChar char="•"/>
            </a:pPr>
            <a:r>
              <a:rPr lang="de-DE" sz="1200" b="1" dirty="0">
                <a:solidFill>
                  <a:srgbClr val="FF0000"/>
                </a:solidFill>
              </a:rPr>
              <a:t>Wichtige Notiz</a:t>
            </a:r>
            <a:r>
              <a:rPr lang="de-DE" sz="1200" b="1" dirty="0">
                <a:solidFill>
                  <a:schemeClr val="bg1"/>
                </a:solidFill>
              </a:rPr>
              <a:t>:</a:t>
            </a:r>
            <a:r>
              <a:rPr lang="de-DE" sz="1200" dirty="0">
                <a:solidFill>
                  <a:schemeClr val="bg1"/>
                </a:solidFill>
              </a:rPr>
              <a:t> Die </a:t>
            </a:r>
            <a:r>
              <a:rPr lang="de-DE" sz="1200" b="1" dirty="0">
                <a:solidFill>
                  <a:schemeClr val="bg1"/>
                </a:solidFill>
              </a:rPr>
              <a:t>"</a:t>
            </a:r>
            <a:r>
              <a:rPr lang="de-DE" sz="1200" b="1" dirty="0" err="1">
                <a:solidFill>
                  <a:schemeClr val="bg1"/>
                </a:solidFill>
              </a:rPr>
              <a:t>Longest</a:t>
            </a:r>
            <a:r>
              <a:rPr lang="de-DE" sz="1200" b="1" dirty="0">
                <a:solidFill>
                  <a:schemeClr val="bg1"/>
                </a:solidFill>
              </a:rPr>
              <a:t> </a:t>
            </a:r>
            <a:r>
              <a:rPr lang="de-DE" sz="1200" b="1" dirty="0" err="1">
                <a:solidFill>
                  <a:schemeClr val="bg1"/>
                </a:solidFill>
              </a:rPr>
              <a:t>Prefix</a:t>
            </a:r>
            <a:r>
              <a:rPr lang="de-DE" sz="1200" b="1" dirty="0">
                <a:solidFill>
                  <a:schemeClr val="bg1"/>
                </a:solidFill>
              </a:rPr>
              <a:t> Match"-Regel ist der fundamentale Algorithmus beim IP-</a:t>
            </a:r>
            <a:r>
              <a:rPr lang="de-DE" sz="1200" b="1" dirty="0" err="1">
                <a:solidFill>
                  <a:schemeClr val="bg1"/>
                </a:solidFill>
              </a:rPr>
              <a:t>Forwarding</a:t>
            </a:r>
            <a:r>
              <a:rPr lang="de-DE" sz="1200" dirty="0">
                <a:solidFill>
                  <a:schemeClr val="bg1"/>
                </a:solidFill>
              </a:rPr>
              <a:t>. Die spezifischere Route (längerer Präfix) gewinnt immer.</a:t>
            </a:r>
          </a:p>
        </p:txBody>
      </p:sp>
      <p:pic>
        <p:nvPicPr>
          <p:cNvPr id="13" name="Grafik 12">
            <a:extLst>
              <a:ext uri="{FF2B5EF4-FFF2-40B4-BE49-F238E27FC236}">
                <a16:creationId xmlns:a16="http://schemas.microsoft.com/office/drawing/2014/main" id="{FB48637B-7A6E-B185-CE26-4C4ED02C6278}"/>
              </a:ext>
            </a:extLst>
          </p:cNvPr>
          <p:cNvPicPr>
            <a:picLocks noChangeAspect="1"/>
          </p:cNvPicPr>
          <p:nvPr/>
        </p:nvPicPr>
        <p:blipFill>
          <a:blip r:embed="rId5"/>
          <a:stretch>
            <a:fillRect/>
          </a:stretch>
        </p:blipFill>
        <p:spPr>
          <a:xfrm>
            <a:off x="142114" y="2775824"/>
            <a:ext cx="2937478" cy="1677264"/>
          </a:xfrm>
          <a:prstGeom prst="rect">
            <a:avLst/>
          </a:prstGeom>
        </p:spPr>
      </p:pic>
      <p:pic>
        <p:nvPicPr>
          <p:cNvPr id="15" name="Grafik 14">
            <a:extLst>
              <a:ext uri="{FF2B5EF4-FFF2-40B4-BE49-F238E27FC236}">
                <a16:creationId xmlns:a16="http://schemas.microsoft.com/office/drawing/2014/main" id="{70A71453-6E95-87CA-3801-2CCAC5D5ED27}"/>
              </a:ext>
            </a:extLst>
          </p:cNvPr>
          <p:cNvPicPr>
            <a:picLocks noChangeAspect="1"/>
          </p:cNvPicPr>
          <p:nvPr/>
        </p:nvPicPr>
        <p:blipFill>
          <a:blip r:embed="rId6"/>
          <a:stretch>
            <a:fillRect/>
          </a:stretch>
        </p:blipFill>
        <p:spPr>
          <a:xfrm>
            <a:off x="3048000" y="2775824"/>
            <a:ext cx="3148413" cy="1914986"/>
          </a:xfrm>
          <a:prstGeom prst="rect">
            <a:avLst/>
          </a:prstGeom>
        </p:spPr>
      </p:pic>
      <p:pic>
        <p:nvPicPr>
          <p:cNvPr id="17" name="Grafik 16">
            <a:extLst>
              <a:ext uri="{FF2B5EF4-FFF2-40B4-BE49-F238E27FC236}">
                <a16:creationId xmlns:a16="http://schemas.microsoft.com/office/drawing/2014/main" id="{F4F72C2F-8FE5-B8C5-E69C-FA2758627858}"/>
              </a:ext>
            </a:extLst>
          </p:cNvPr>
          <p:cNvPicPr>
            <a:picLocks noChangeAspect="1"/>
          </p:cNvPicPr>
          <p:nvPr/>
        </p:nvPicPr>
        <p:blipFill>
          <a:blip r:embed="rId7"/>
          <a:stretch>
            <a:fillRect/>
          </a:stretch>
        </p:blipFill>
        <p:spPr>
          <a:xfrm>
            <a:off x="6196413" y="2775824"/>
            <a:ext cx="2999717" cy="1914986"/>
          </a:xfrm>
          <a:prstGeom prst="rect">
            <a:avLst/>
          </a:prstGeom>
        </p:spPr>
      </p:pic>
      <p:pic>
        <p:nvPicPr>
          <p:cNvPr id="19" name="Grafik 18">
            <a:extLst>
              <a:ext uri="{FF2B5EF4-FFF2-40B4-BE49-F238E27FC236}">
                <a16:creationId xmlns:a16="http://schemas.microsoft.com/office/drawing/2014/main" id="{764256D4-79FB-4522-85FF-23D6D2A2FC67}"/>
              </a:ext>
            </a:extLst>
          </p:cNvPr>
          <p:cNvPicPr>
            <a:picLocks noChangeAspect="1"/>
          </p:cNvPicPr>
          <p:nvPr/>
        </p:nvPicPr>
        <p:blipFill>
          <a:blip r:embed="rId8"/>
          <a:stretch>
            <a:fillRect/>
          </a:stretch>
        </p:blipFill>
        <p:spPr>
          <a:xfrm>
            <a:off x="143464" y="4661291"/>
            <a:ext cx="2996359" cy="1914986"/>
          </a:xfrm>
          <a:prstGeom prst="rect">
            <a:avLst/>
          </a:prstGeom>
        </p:spPr>
      </p:pic>
      <p:pic>
        <p:nvPicPr>
          <p:cNvPr id="21" name="Grafik 20">
            <a:extLst>
              <a:ext uri="{FF2B5EF4-FFF2-40B4-BE49-F238E27FC236}">
                <a16:creationId xmlns:a16="http://schemas.microsoft.com/office/drawing/2014/main" id="{C718623E-1D4A-3250-B7CE-C3CA35B932A9}"/>
              </a:ext>
            </a:extLst>
          </p:cNvPr>
          <p:cNvPicPr>
            <a:picLocks noChangeAspect="1"/>
          </p:cNvPicPr>
          <p:nvPr/>
        </p:nvPicPr>
        <p:blipFill>
          <a:blip r:embed="rId9"/>
          <a:stretch>
            <a:fillRect/>
          </a:stretch>
        </p:blipFill>
        <p:spPr>
          <a:xfrm>
            <a:off x="3170544" y="4690810"/>
            <a:ext cx="3086100" cy="2023672"/>
          </a:xfrm>
          <a:prstGeom prst="rect">
            <a:avLst/>
          </a:prstGeom>
        </p:spPr>
      </p:pic>
      <p:pic>
        <p:nvPicPr>
          <p:cNvPr id="23" name="Grafik 22">
            <a:extLst>
              <a:ext uri="{FF2B5EF4-FFF2-40B4-BE49-F238E27FC236}">
                <a16:creationId xmlns:a16="http://schemas.microsoft.com/office/drawing/2014/main" id="{ACE57FFC-C972-40A6-B867-B51287E4722B}"/>
              </a:ext>
            </a:extLst>
          </p:cNvPr>
          <p:cNvPicPr>
            <a:picLocks noChangeAspect="1"/>
          </p:cNvPicPr>
          <p:nvPr/>
        </p:nvPicPr>
        <p:blipFill>
          <a:blip r:embed="rId10"/>
          <a:stretch>
            <a:fillRect/>
          </a:stretch>
        </p:blipFill>
        <p:spPr>
          <a:xfrm>
            <a:off x="6256644" y="4664697"/>
            <a:ext cx="3244094" cy="2075898"/>
          </a:xfrm>
          <a:prstGeom prst="rect">
            <a:avLst/>
          </a:prstGeom>
        </p:spPr>
      </p:pic>
    </p:spTree>
    <p:extLst>
      <p:ext uri="{BB962C8B-B14F-4D97-AF65-F5344CB8AC3E}">
        <p14:creationId xmlns:p14="http://schemas.microsoft.com/office/powerpoint/2010/main" val="3282121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68789EC-A09B-193D-3D4C-BDB90B5DA58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44EF53C4-78AF-12C6-1330-4DC5618F634B}"/>
              </a:ext>
            </a:extLst>
          </p:cNvPr>
          <p:cNvSpPr txBox="1"/>
          <p:nvPr/>
        </p:nvSpPr>
        <p:spPr>
          <a:xfrm>
            <a:off x="1524" y="894"/>
            <a:ext cx="6094476" cy="1107996"/>
          </a:xfrm>
          <a:prstGeom prst="rect">
            <a:avLst/>
          </a:prstGeom>
          <a:noFill/>
        </p:spPr>
        <p:txBody>
          <a:bodyPr wrap="square">
            <a:spAutoFit/>
          </a:bodyPr>
          <a:lstStyle/>
          <a:p>
            <a:pPr>
              <a:buNone/>
            </a:pPr>
            <a:r>
              <a:rPr lang="de-DE" b="1" dirty="0">
                <a:solidFill>
                  <a:schemeClr val="bg1"/>
                </a:solidFill>
              </a:rPr>
              <a:t>Folie 65: Implementierung von </a:t>
            </a:r>
            <a:r>
              <a:rPr lang="de-DE" b="1" dirty="0" err="1">
                <a:solidFill>
                  <a:schemeClr val="bg1"/>
                </a:solidFill>
              </a:rPr>
              <a:t>Longest</a:t>
            </a:r>
            <a:r>
              <a:rPr lang="de-DE" b="1" dirty="0">
                <a:solidFill>
                  <a:schemeClr val="bg1"/>
                </a:solidFill>
              </a:rPr>
              <a:t> </a:t>
            </a:r>
            <a:r>
              <a:rPr lang="de-DE" b="1" dirty="0" err="1">
                <a:solidFill>
                  <a:schemeClr val="bg1"/>
                </a:solidFill>
              </a:rPr>
              <a:t>Prefix</a:t>
            </a:r>
            <a:r>
              <a:rPr lang="de-DE" b="1" dirty="0">
                <a:solidFill>
                  <a:schemeClr val="bg1"/>
                </a:solidFill>
              </a:rPr>
              <a:t> </a:t>
            </a:r>
            <a:r>
              <a:rPr lang="de-DE" b="1" dirty="0" err="1">
                <a:solidFill>
                  <a:schemeClr val="bg1"/>
                </a:solidFill>
              </a:rPr>
              <a:t>Matching</a:t>
            </a:r>
            <a:endParaRPr lang="de-DE" b="1" dirty="0">
              <a:solidFill>
                <a:schemeClr val="bg1"/>
              </a:solidFill>
            </a:endParaRP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Dieser schnelle Lookup wird in der Hardware von Routern mit speziellen Speichern namens </a:t>
            </a:r>
            <a:r>
              <a:rPr lang="de-DE" sz="1200" b="1" dirty="0">
                <a:solidFill>
                  <a:schemeClr val="bg1"/>
                </a:solidFill>
              </a:rPr>
              <a:t>TCAMs (</a:t>
            </a:r>
            <a:r>
              <a:rPr lang="de-DE" sz="1200" b="1" dirty="0" err="1">
                <a:solidFill>
                  <a:schemeClr val="bg1"/>
                </a:solidFill>
              </a:rPr>
              <a:t>Ternary</a:t>
            </a:r>
            <a:r>
              <a:rPr lang="de-DE" sz="1200" b="1" dirty="0">
                <a:solidFill>
                  <a:schemeClr val="bg1"/>
                </a:solidFill>
              </a:rPr>
              <a:t> Content </a:t>
            </a:r>
            <a:r>
              <a:rPr lang="de-DE" sz="1200" b="1" dirty="0" err="1">
                <a:solidFill>
                  <a:schemeClr val="bg1"/>
                </a:solidFill>
              </a:rPr>
              <a:t>Addressable</a:t>
            </a:r>
            <a:r>
              <a:rPr lang="de-DE" sz="1200" b="1" dirty="0">
                <a:solidFill>
                  <a:schemeClr val="bg1"/>
                </a:solidFill>
              </a:rPr>
              <a:t> Memories)</a:t>
            </a:r>
            <a:r>
              <a:rPr lang="de-DE" sz="1200" dirty="0">
                <a:solidFill>
                  <a:schemeClr val="bg1"/>
                </a:solidFill>
              </a:rPr>
              <a:t> realisiert.</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Für hohe Geschwindigkeiten wird </a:t>
            </a:r>
            <a:r>
              <a:rPr lang="de-DE" sz="1200" dirty="0" err="1">
                <a:solidFill>
                  <a:schemeClr val="bg1"/>
                </a:solidFill>
              </a:rPr>
              <a:t>Longest</a:t>
            </a:r>
            <a:r>
              <a:rPr lang="de-DE" sz="1200" dirty="0">
                <a:solidFill>
                  <a:schemeClr val="bg1"/>
                </a:solidFill>
              </a:rPr>
              <a:t> </a:t>
            </a:r>
            <a:r>
              <a:rPr lang="de-DE" sz="1200" dirty="0" err="1">
                <a:solidFill>
                  <a:schemeClr val="bg1"/>
                </a:solidFill>
              </a:rPr>
              <a:t>Prefix</a:t>
            </a:r>
            <a:r>
              <a:rPr lang="de-DE" sz="1200" dirty="0">
                <a:solidFill>
                  <a:schemeClr val="bg1"/>
                </a:solidFill>
              </a:rPr>
              <a:t> </a:t>
            </a:r>
            <a:r>
              <a:rPr lang="de-DE" sz="1200" dirty="0" err="1">
                <a:solidFill>
                  <a:schemeClr val="bg1"/>
                </a:solidFill>
              </a:rPr>
              <a:t>Matching</a:t>
            </a:r>
            <a:r>
              <a:rPr lang="de-DE" sz="1200" dirty="0">
                <a:solidFill>
                  <a:schemeClr val="bg1"/>
                </a:solidFill>
              </a:rPr>
              <a:t> in </a:t>
            </a:r>
            <a:r>
              <a:rPr lang="de-DE" sz="1200" b="1" dirty="0">
                <a:solidFill>
                  <a:schemeClr val="bg1"/>
                </a:solidFill>
              </a:rPr>
              <a:t>spezialisierter Hardware (TCAMs)</a:t>
            </a:r>
            <a:r>
              <a:rPr lang="de-DE" sz="1200" dirty="0">
                <a:solidFill>
                  <a:schemeClr val="bg1"/>
                </a:solidFill>
              </a:rPr>
              <a:t> implementiert.</a:t>
            </a:r>
          </a:p>
        </p:txBody>
      </p:sp>
      <p:sp>
        <p:nvSpPr>
          <p:cNvPr id="5" name="Textfeld 4">
            <a:extLst>
              <a:ext uri="{FF2B5EF4-FFF2-40B4-BE49-F238E27FC236}">
                <a16:creationId xmlns:a16="http://schemas.microsoft.com/office/drawing/2014/main" id="{BF7376F6-1295-BDC5-49EF-7AF196227001}"/>
              </a:ext>
            </a:extLst>
          </p:cNvPr>
          <p:cNvSpPr txBox="1"/>
          <p:nvPr/>
        </p:nvSpPr>
        <p:spPr>
          <a:xfrm>
            <a:off x="-21336" y="1116142"/>
            <a:ext cx="6117336" cy="1292662"/>
          </a:xfrm>
          <a:prstGeom prst="rect">
            <a:avLst/>
          </a:prstGeom>
          <a:noFill/>
        </p:spPr>
        <p:txBody>
          <a:bodyPr wrap="square">
            <a:spAutoFit/>
          </a:bodyPr>
          <a:lstStyle/>
          <a:p>
            <a:pPr>
              <a:buNone/>
            </a:pPr>
            <a:r>
              <a:rPr lang="de-DE" b="1" dirty="0">
                <a:solidFill>
                  <a:schemeClr val="bg1"/>
                </a:solidFill>
              </a:rPr>
              <a:t>Folie 66: Letzte Worte zur IP-Adressierung</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 Folie stellt </a:t>
            </a:r>
            <a:r>
              <a:rPr lang="de-DE" sz="1200" b="1" dirty="0">
                <a:solidFill>
                  <a:schemeClr val="bg1"/>
                </a:solidFill>
              </a:rPr>
              <a:t>ICANN</a:t>
            </a:r>
            <a:r>
              <a:rPr lang="de-DE" sz="1200" dirty="0">
                <a:solidFill>
                  <a:schemeClr val="bg1"/>
                </a:solidFill>
              </a:rPr>
              <a:t> als die globale Verwaltungsorganisation für IP-Adressen vor und spricht das größte Problem von IPv4 an: Die 32-Bit-Adressen sind aufgebraucht. Die Lösung ist </a:t>
            </a:r>
            <a:r>
              <a:rPr lang="de-DE" sz="1200" b="1" dirty="0">
                <a:solidFill>
                  <a:schemeClr val="bg1"/>
                </a:solidFill>
              </a:rPr>
              <a:t>IPv6</a:t>
            </a:r>
            <a:r>
              <a:rPr lang="de-DE" sz="1200" dirty="0">
                <a:solidFill>
                  <a:schemeClr val="bg1"/>
                </a:solidFill>
              </a:rPr>
              <a:t> mit 128-Bit-Adressen.</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ICANN verwaltet die Adressvergabe</a:t>
            </a:r>
            <a:r>
              <a:rPr lang="de-DE" sz="1200" dirty="0">
                <a:solidFill>
                  <a:schemeClr val="bg1"/>
                </a:solidFill>
              </a:rPr>
              <a:t>. Der </a:t>
            </a:r>
            <a:r>
              <a:rPr lang="de-DE" sz="1200" b="1" dirty="0">
                <a:solidFill>
                  <a:schemeClr val="bg1"/>
                </a:solidFill>
              </a:rPr>
              <a:t>IPv4-Adressraum ist erschöpft</a:t>
            </a:r>
            <a:r>
              <a:rPr lang="de-DE" sz="1200" dirty="0">
                <a:solidFill>
                  <a:schemeClr val="bg1"/>
                </a:solidFill>
              </a:rPr>
              <a:t>. Die Zukunft geh</a:t>
            </a:r>
          </a:p>
        </p:txBody>
      </p:sp>
    </p:spTree>
    <p:extLst>
      <p:ext uri="{BB962C8B-B14F-4D97-AF65-F5344CB8AC3E}">
        <p14:creationId xmlns:p14="http://schemas.microsoft.com/office/powerpoint/2010/main" val="3997087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4E7578F-2871-B53C-79FD-AE4763BAC0DE}"/>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4C3E4414-10D8-2D11-A40D-46CFFFA4D602}"/>
              </a:ext>
            </a:extLst>
          </p:cNvPr>
          <p:cNvSpPr txBox="1"/>
          <p:nvPr/>
        </p:nvSpPr>
        <p:spPr>
          <a:xfrm>
            <a:off x="64655" y="-83127"/>
            <a:ext cx="1220206" cy="923330"/>
          </a:xfrm>
          <a:prstGeom prst="rect">
            <a:avLst/>
          </a:prstGeom>
          <a:noFill/>
        </p:spPr>
        <p:txBody>
          <a:bodyPr wrap="none" rtlCol="0">
            <a:spAutoFit/>
          </a:bodyPr>
          <a:lstStyle/>
          <a:p>
            <a:r>
              <a:rPr lang="de-DE" sz="5400" dirty="0">
                <a:solidFill>
                  <a:srgbClr val="FF0000"/>
                </a:solidFill>
              </a:rPr>
              <a:t>VL5</a:t>
            </a:r>
          </a:p>
        </p:txBody>
      </p:sp>
      <p:sp>
        <p:nvSpPr>
          <p:cNvPr id="5" name="Textfeld 4">
            <a:extLst>
              <a:ext uri="{FF2B5EF4-FFF2-40B4-BE49-F238E27FC236}">
                <a16:creationId xmlns:a16="http://schemas.microsoft.com/office/drawing/2014/main" id="{1FCBB2BF-8F22-2F90-C260-51FB2551E43C}"/>
              </a:ext>
            </a:extLst>
          </p:cNvPr>
          <p:cNvSpPr txBox="1"/>
          <p:nvPr/>
        </p:nvSpPr>
        <p:spPr>
          <a:xfrm>
            <a:off x="0" y="710428"/>
            <a:ext cx="6222492" cy="1846659"/>
          </a:xfrm>
          <a:prstGeom prst="rect">
            <a:avLst/>
          </a:prstGeom>
          <a:noFill/>
        </p:spPr>
        <p:txBody>
          <a:bodyPr wrap="square">
            <a:spAutoFit/>
          </a:bodyPr>
          <a:lstStyle/>
          <a:p>
            <a:pPr>
              <a:buNone/>
            </a:pPr>
            <a:r>
              <a:rPr lang="de-DE" b="1" dirty="0">
                <a:solidFill>
                  <a:schemeClr val="bg1"/>
                </a:solidFill>
              </a:rPr>
              <a:t>Folie 4 &amp; 5: MAC-Adressen</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Jede Netzwerkschnittstelle in einem lokalen Netzwerk (LAN) hat zwei Adressen:</a:t>
            </a:r>
          </a:p>
          <a:p>
            <a:pPr marL="742950" lvl="1" indent="-285750">
              <a:buFont typeface="Arial" panose="020B0604020202020204" pitchFamily="34" charset="0"/>
              <a:buChar char="•"/>
            </a:pPr>
            <a:r>
              <a:rPr lang="de-DE" sz="1200" dirty="0">
                <a:solidFill>
                  <a:schemeClr val="bg1"/>
                </a:solidFill>
              </a:rPr>
              <a:t>Eine </a:t>
            </a:r>
            <a:r>
              <a:rPr lang="de-DE" sz="1200" b="1" dirty="0">
                <a:solidFill>
                  <a:schemeClr val="bg1"/>
                </a:solidFill>
              </a:rPr>
              <a:t>48-Bit MAC-Adresse</a:t>
            </a:r>
            <a:r>
              <a:rPr lang="de-DE" sz="1200" dirty="0">
                <a:solidFill>
                  <a:schemeClr val="bg1"/>
                </a:solidFill>
              </a:rPr>
              <a:t>: Eine weltweit einzigartige, permanente Hardware-Adresse (wie eine Seriennummer).</a:t>
            </a:r>
          </a:p>
          <a:p>
            <a:pPr marL="742950" lvl="1" indent="-285750">
              <a:buFont typeface="Arial" panose="020B0604020202020204" pitchFamily="34" charset="0"/>
              <a:buChar char="•"/>
            </a:pPr>
            <a:r>
              <a:rPr lang="de-DE" sz="1200" dirty="0">
                <a:solidFill>
                  <a:schemeClr val="bg1"/>
                </a:solidFill>
              </a:rPr>
              <a:t>Eine </a:t>
            </a:r>
            <a:r>
              <a:rPr lang="de-DE" sz="1200" b="1" dirty="0">
                <a:solidFill>
                  <a:schemeClr val="bg1"/>
                </a:solidFill>
              </a:rPr>
              <a:t>32-Bit IP-Adresse</a:t>
            </a:r>
            <a:r>
              <a:rPr lang="de-DE" sz="1200" dirty="0">
                <a:solidFill>
                  <a:schemeClr val="bg1"/>
                </a:solidFill>
              </a:rPr>
              <a:t>: Eine logische Adresse, die vom aktuellen Netzwerk abhängt.</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Die Analogie ist entscheidend: </a:t>
            </a:r>
            <a:r>
              <a:rPr lang="de-DE" sz="1200" b="1" dirty="0">
                <a:solidFill>
                  <a:schemeClr val="bg1"/>
                </a:solidFill>
              </a:rPr>
              <a:t>MAC-Adresse = Personalausweis (permanent, einzigartig)</a:t>
            </a:r>
            <a:r>
              <a:rPr lang="de-DE" sz="1200" dirty="0">
                <a:solidFill>
                  <a:schemeClr val="bg1"/>
                </a:solidFill>
              </a:rPr>
              <a:t>. </a:t>
            </a:r>
            <a:r>
              <a:rPr lang="de-DE" sz="1200" b="1" dirty="0">
                <a:solidFill>
                  <a:schemeClr val="bg1"/>
                </a:solidFill>
              </a:rPr>
              <a:t>IP-Adresse = Postanschrift (ändert sich mit dem Standort)</a:t>
            </a:r>
            <a:r>
              <a:rPr lang="de-DE" sz="1200" dirty="0">
                <a:solidFill>
                  <a:schemeClr val="bg1"/>
                </a:solidFill>
              </a:rPr>
              <a:t>. Deshalb ist eine MAC-Adresse portabel, eine IP-Adresse aber nicht.</a:t>
            </a:r>
          </a:p>
        </p:txBody>
      </p:sp>
      <p:pic>
        <p:nvPicPr>
          <p:cNvPr id="10" name="Grafik 9">
            <a:extLst>
              <a:ext uri="{FF2B5EF4-FFF2-40B4-BE49-F238E27FC236}">
                <a16:creationId xmlns:a16="http://schemas.microsoft.com/office/drawing/2014/main" id="{0A099137-FE56-4BEA-CC19-FA32E4F1AD98}"/>
              </a:ext>
            </a:extLst>
          </p:cNvPr>
          <p:cNvPicPr>
            <a:picLocks noChangeAspect="1"/>
          </p:cNvPicPr>
          <p:nvPr/>
        </p:nvPicPr>
        <p:blipFill>
          <a:blip r:embed="rId2"/>
          <a:stretch>
            <a:fillRect/>
          </a:stretch>
        </p:blipFill>
        <p:spPr>
          <a:xfrm>
            <a:off x="6210034" y="89238"/>
            <a:ext cx="4094388" cy="2626530"/>
          </a:xfrm>
          <a:prstGeom prst="rect">
            <a:avLst/>
          </a:prstGeom>
        </p:spPr>
      </p:pic>
      <p:pic>
        <p:nvPicPr>
          <p:cNvPr id="12" name="Grafik 11">
            <a:extLst>
              <a:ext uri="{FF2B5EF4-FFF2-40B4-BE49-F238E27FC236}">
                <a16:creationId xmlns:a16="http://schemas.microsoft.com/office/drawing/2014/main" id="{2EBA5FDD-01F2-1DE6-BAF3-3420B2B460AF}"/>
              </a:ext>
            </a:extLst>
          </p:cNvPr>
          <p:cNvPicPr>
            <a:picLocks noChangeAspect="1"/>
          </p:cNvPicPr>
          <p:nvPr/>
        </p:nvPicPr>
        <p:blipFill>
          <a:blip r:embed="rId3"/>
          <a:stretch>
            <a:fillRect/>
          </a:stretch>
        </p:blipFill>
        <p:spPr>
          <a:xfrm>
            <a:off x="6210034" y="2715768"/>
            <a:ext cx="4325745" cy="2441448"/>
          </a:xfrm>
          <a:prstGeom prst="rect">
            <a:avLst/>
          </a:prstGeom>
        </p:spPr>
      </p:pic>
      <p:sp>
        <p:nvSpPr>
          <p:cNvPr id="16" name="Textfeld 15">
            <a:extLst>
              <a:ext uri="{FF2B5EF4-FFF2-40B4-BE49-F238E27FC236}">
                <a16:creationId xmlns:a16="http://schemas.microsoft.com/office/drawing/2014/main" id="{3002D9CA-9E8C-4496-FA26-1D0F16A2C9A9}"/>
              </a:ext>
            </a:extLst>
          </p:cNvPr>
          <p:cNvSpPr txBox="1"/>
          <p:nvPr/>
        </p:nvSpPr>
        <p:spPr>
          <a:xfrm>
            <a:off x="64655" y="2557087"/>
            <a:ext cx="6222492" cy="1477328"/>
          </a:xfrm>
          <a:prstGeom prst="rect">
            <a:avLst/>
          </a:prstGeom>
          <a:noFill/>
        </p:spPr>
        <p:txBody>
          <a:bodyPr wrap="square">
            <a:spAutoFit/>
          </a:bodyPr>
          <a:lstStyle/>
          <a:p>
            <a:pPr>
              <a:buNone/>
            </a:pPr>
            <a:r>
              <a:rPr lang="de-DE" b="1" dirty="0">
                <a:solidFill>
                  <a:schemeClr val="bg1"/>
                </a:solidFill>
              </a:rPr>
              <a:t>Folie 6: ARP: </a:t>
            </a:r>
            <a:r>
              <a:rPr lang="de-DE" b="1" dirty="0" err="1">
                <a:solidFill>
                  <a:schemeClr val="bg1"/>
                </a:solidFill>
              </a:rPr>
              <a:t>Address</a:t>
            </a:r>
            <a:r>
              <a:rPr lang="de-DE" b="1" dirty="0">
                <a:solidFill>
                  <a:schemeClr val="bg1"/>
                </a:solidFill>
              </a:rPr>
              <a:t> Resolution Protocol</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ARP löst ein fundamentales Problem im LAN: Ein Host kennt die IP-Adresse eines Ziels im selben LAN, aber um einen Ethernet-Frame zu senden, braucht er dessen MAC-Adresse. ARP dient dazu, diese Zuordnung zu finden. Jeder Host führt eine </a:t>
            </a:r>
            <a:r>
              <a:rPr lang="de-DE" sz="1200" b="1" dirty="0">
                <a:solidFill>
                  <a:schemeClr val="bg1"/>
                </a:solidFill>
              </a:rPr>
              <a:t>ARP-Tabelle</a:t>
            </a:r>
            <a:r>
              <a:rPr lang="de-DE" sz="1200" dirty="0">
                <a:solidFill>
                  <a:schemeClr val="bg1"/>
                </a:solidFill>
              </a:rPr>
              <a:t>, die als Cache für IP-zu-MAC-Adress-Mappings dient.</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b="1" dirty="0">
                <a:solidFill>
                  <a:schemeClr val="bg1"/>
                </a:solidFill>
              </a:rPr>
              <a:t>ARP übersetzt IP-Adressen in MAC-Adressen</a:t>
            </a:r>
            <a:r>
              <a:rPr lang="de-DE" sz="1200" dirty="0">
                <a:solidFill>
                  <a:schemeClr val="bg1"/>
                </a:solidFill>
              </a:rPr>
              <a:t> innerhalb eines lokalen Netzwerks.</a:t>
            </a:r>
          </a:p>
        </p:txBody>
      </p:sp>
      <p:pic>
        <p:nvPicPr>
          <p:cNvPr id="18" name="Grafik 17">
            <a:extLst>
              <a:ext uri="{FF2B5EF4-FFF2-40B4-BE49-F238E27FC236}">
                <a16:creationId xmlns:a16="http://schemas.microsoft.com/office/drawing/2014/main" id="{B26A5E61-20AC-F9CF-AEF3-5E8DBE996CFB}"/>
              </a:ext>
            </a:extLst>
          </p:cNvPr>
          <p:cNvPicPr>
            <a:picLocks noChangeAspect="1"/>
          </p:cNvPicPr>
          <p:nvPr/>
        </p:nvPicPr>
        <p:blipFill>
          <a:blip r:embed="rId4"/>
          <a:stretch>
            <a:fillRect/>
          </a:stretch>
        </p:blipFill>
        <p:spPr>
          <a:xfrm>
            <a:off x="64655" y="4034415"/>
            <a:ext cx="4325745" cy="2273148"/>
          </a:xfrm>
          <a:prstGeom prst="rect">
            <a:avLst/>
          </a:prstGeom>
        </p:spPr>
      </p:pic>
    </p:spTree>
    <p:extLst>
      <p:ext uri="{BB962C8B-B14F-4D97-AF65-F5344CB8AC3E}">
        <p14:creationId xmlns:p14="http://schemas.microsoft.com/office/powerpoint/2010/main" val="450213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99C4394E-7113-F5E7-726E-A343351E5C71}"/>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F392B01E-F75D-D283-8385-DB4E079584F0}"/>
              </a:ext>
            </a:extLst>
          </p:cNvPr>
          <p:cNvSpPr txBox="1"/>
          <p:nvPr/>
        </p:nvSpPr>
        <p:spPr>
          <a:xfrm>
            <a:off x="75438" y="0"/>
            <a:ext cx="12314682" cy="1292662"/>
          </a:xfrm>
          <a:prstGeom prst="rect">
            <a:avLst/>
          </a:prstGeom>
          <a:noFill/>
        </p:spPr>
        <p:txBody>
          <a:bodyPr wrap="square">
            <a:spAutoFit/>
          </a:bodyPr>
          <a:lstStyle/>
          <a:p>
            <a:pPr>
              <a:buNone/>
            </a:pPr>
            <a:r>
              <a:rPr lang="de-DE" b="1" dirty="0">
                <a:solidFill>
                  <a:schemeClr val="bg1"/>
                </a:solidFill>
              </a:rPr>
              <a:t>Folie 7-9: ARP-Protokoll in Aktion</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Der 3-Schritte-Prozess von ARP:</a:t>
            </a:r>
          </a:p>
          <a:p>
            <a:pPr marL="742950" lvl="1" indent="-285750">
              <a:buFont typeface="Arial" panose="020B0604020202020204" pitchFamily="34" charset="0"/>
              <a:buChar char="•"/>
            </a:pPr>
            <a:r>
              <a:rPr lang="de-DE" sz="1200" b="1" dirty="0">
                <a:solidFill>
                  <a:schemeClr val="bg1"/>
                </a:solidFill>
              </a:rPr>
              <a:t>ARP Request (Anfrage):</a:t>
            </a:r>
            <a:r>
              <a:rPr lang="de-DE" sz="1200" dirty="0">
                <a:solidFill>
                  <a:schemeClr val="bg1"/>
                </a:solidFill>
              </a:rPr>
              <a:t> Host A sendet eine </a:t>
            </a:r>
            <a:r>
              <a:rPr lang="de-DE" sz="1200" b="1" dirty="0">
                <a:solidFill>
                  <a:schemeClr val="bg1"/>
                </a:solidFill>
              </a:rPr>
              <a:t>Broadcast-Nachricht</a:t>
            </a:r>
            <a:r>
              <a:rPr lang="de-DE" sz="1200" dirty="0">
                <a:solidFill>
                  <a:schemeClr val="bg1"/>
                </a:solidFill>
              </a:rPr>
              <a:t> an alle im LAN ("Wer hat die IP-Adresse von B?").</a:t>
            </a:r>
          </a:p>
          <a:p>
            <a:pPr marL="742950" lvl="1" indent="-285750">
              <a:buFont typeface="Arial" panose="020B0604020202020204" pitchFamily="34" charset="0"/>
              <a:buChar char="•"/>
            </a:pPr>
            <a:r>
              <a:rPr lang="de-DE" sz="1200" b="1" dirty="0">
                <a:solidFill>
                  <a:schemeClr val="bg1"/>
                </a:solidFill>
              </a:rPr>
              <a:t>ARP Reply (Antwort):</a:t>
            </a:r>
            <a:r>
              <a:rPr lang="de-DE" sz="1200" dirty="0">
                <a:solidFill>
                  <a:schemeClr val="bg1"/>
                </a:solidFill>
              </a:rPr>
              <a:t> Host B erkennt seine IP-Adresse und antwortet direkt an Host A (</a:t>
            </a:r>
            <a:r>
              <a:rPr lang="de-DE" sz="1200" dirty="0" err="1">
                <a:solidFill>
                  <a:schemeClr val="bg1"/>
                </a:solidFill>
              </a:rPr>
              <a:t>Unicast</a:t>
            </a:r>
            <a:r>
              <a:rPr lang="de-DE" sz="1200" dirty="0">
                <a:solidFill>
                  <a:schemeClr val="bg1"/>
                </a:solidFill>
              </a:rPr>
              <a:t>) mit seiner MAC-Adresse.</a:t>
            </a:r>
          </a:p>
          <a:p>
            <a:pPr marL="742950" lvl="1" indent="-285750">
              <a:buFont typeface="Arial" panose="020B0604020202020204" pitchFamily="34" charset="0"/>
              <a:buChar char="•"/>
            </a:pPr>
            <a:r>
              <a:rPr lang="de-DE" sz="1200" b="1" dirty="0">
                <a:solidFill>
                  <a:schemeClr val="bg1"/>
                </a:solidFill>
              </a:rPr>
              <a:t>Caching:</a:t>
            </a:r>
            <a:r>
              <a:rPr lang="de-DE" sz="1200" dirty="0">
                <a:solidFill>
                  <a:schemeClr val="bg1"/>
                </a:solidFill>
              </a:rPr>
              <a:t> Host A empfängt die Antwort und speichert die IP-MAC-Kombination von B in seiner ARP-Tabelle für zukünftige Pakete.</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Der Prozess lautet: </a:t>
            </a:r>
            <a:r>
              <a:rPr lang="de-DE" sz="1200" b="1" dirty="0">
                <a:solidFill>
                  <a:schemeClr val="bg1"/>
                </a:solidFill>
              </a:rPr>
              <a:t>Broadcast-Anfrage -&gt; </a:t>
            </a:r>
            <a:r>
              <a:rPr lang="de-DE" sz="1200" b="1" dirty="0" err="1">
                <a:solidFill>
                  <a:schemeClr val="bg1"/>
                </a:solidFill>
              </a:rPr>
              <a:t>Unicast</a:t>
            </a:r>
            <a:r>
              <a:rPr lang="de-DE" sz="1200" b="1" dirty="0">
                <a:solidFill>
                  <a:schemeClr val="bg1"/>
                </a:solidFill>
              </a:rPr>
              <a:t>-Antwort -&gt; Caching</a:t>
            </a:r>
            <a:r>
              <a:rPr lang="de-DE" sz="1200" dirty="0">
                <a:solidFill>
                  <a:schemeClr val="bg1"/>
                </a:solidFill>
              </a:rPr>
              <a:t>.</a:t>
            </a:r>
          </a:p>
        </p:txBody>
      </p:sp>
      <p:pic>
        <p:nvPicPr>
          <p:cNvPr id="5" name="Grafik 4">
            <a:extLst>
              <a:ext uri="{FF2B5EF4-FFF2-40B4-BE49-F238E27FC236}">
                <a16:creationId xmlns:a16="http://schemas.microsoft.com/office/drawing/2014/main" id="{EE91F54A-E7FE-23D0-147B-D40F4E5CE9E5}"/>
              </a:ext>
            </a:extLst>
          </p:cNvPr>
          <p:cNvPicPr>
            <a:picLocks noChangeAspect="1"/>
          </p:cNvPicPr>
          <p:nvPr/>
        </p:nvPicPr>
        <p:blipFill>
          <a:blip r:embed="rId2"/>
          <a:stretch>
            <a:fillRect/>
          </a:stretch>
        </p:blipFill>
        <p:spPr>
          <a:xfrm>
            <a:off x="583265" y="1292661"/>
            <a:ext cx="2492680" cy="1379478"/>
          </a:xfrm>
          <a:prstGeom prst="rect">
            <a:avLst/>
          </a:prstGeom>
        </p:spPr>
      </p:pic>
      <p:pic>
        <p:nvPicPr>
          <p:cNvPr id="7" name="Grafik 6">
            <a:extLst>
              <a:ext uri="{FF2B5EF4-FFF2-40B4-BE49-F238E27FC236}">
                <a16:creationId xmlns:a16="http://schemas.microsoft.com/office/drawing/2014/main" id="{2F436FEB-FBFE-4438-63DA-11195DD955BB}"/>
              </a:ext>
            </a:extLst>
          </p:cNvPr>
          <p:cNvPicPr>
            <a:picLocks noChangeAspect="1"/>
          </p:cNvPicPr>
          <p:nvPr/>
        </p:nvPicPr>
        <p:blipFill>
          <a:blip r:embed="rId3"/>
          <a:stretch>
            <a:fillRect/>
          </a:stretch>
        </p:blipFill>
        <p:spPr>
          <a:xfrm>
            <a:off x="3134051" y="1292661"/>
            <a:ext cx="2492680" cy="1344578"/>
          </a:xfrm>
          <a:prstGeom prst="rect">
            <a:avLst/>
          </a:prstGeom>
        </p:spPr>
      </p:pic>
      <p:pic>
        <p:nvPicPr>
          <p:cNvPr id="9" name="Grafik 8">
            <a:extLst>
              <a:ext uri="{FF2B5EF4-FFF2-40B4-BE49-F238E27FC236}">
                <a16:creationId xmlns:a16="http://schemas.microsoft.com/office/drawing/2014/main" id="{FADDB70E-1380-DC99-CD7C-641207E31B13}"/>
              </a:ext>
            </a:extLst>
          </p:cNvPr>
          <p:cNvPicPr>
            <a:picLocks noChangeAspect="1"/>
          </p:cNvPicPr>
          <p:nvPr/>
        </p:nvPicPr>
        <p:blipFill>
          <a:blip r:embed="rId4"/>
          <a:stretch>
            <a:fillRect/>
          </a:stretch>
        </p:blipFill>
        <p:spPr>
          <a:xfrm>
            <a:off x="5684837" y="1363002"/>
            <a:ext cx="2236053" cy="1345649"/>
          </a:xfrm>
          <a:prstGeom prst="rect">
            <a:avLst/>
          </a:prstGeom>
        </p:spPr>
      </p:pic>
      <p:sp>
        <p:nvSpPr>
          <p:cNvPr id="11" name="Textfeld 10">
            <a:extLst>
              <a:ext uri="{FF2B5EF4-FFF2-40B4-BE49-F238E27FC236}">
                <a16:creationId xmlns:a16="http://schemas.microsoft.com/office/drawing/2014/main" id="{95288AD5-DD11-AE4F-03C4-26B9266781B8}"/>
              </a:ext>
            </a:extLst>
          </p:cNvPr>
          <p:cNvSpPr txBox="1"/>
          <p:nvPr/>
        </p:nvSpPr>
        <p:spPr>
          <a:xfrm>
            <a:off x="37719" y="2806854"/>
            <a:ext cx="4448700" cy="2539157"/>
          </a:xfrm>
          <a:prstGeom prst="rect">
            <a:avLst/>
          </a:prstGeom>
          <a:noFill/>
        </p:spPr>
        <p:txBody>
          <a:bodyPr wrap="square">
            <a:spAutoFit/>
          </a:bodyPr>
          <a:lstStyle/>
          <a:p>
            <a:pPr>
              <a:buNone/>
            </a:pPr>
            <a:r>
              <a:rPr lang="de-DE" sz="1600" b="1" dirty="0">
                <a:solidFill>
                  <a:schemeClr val="bg1"/>
                </a:solidFill>
              </a:rPr>
              <a:t>Folie 10-15: Routing zu einem anderen Subnetz</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Ein detaillierter Walkthrough, wie ein Datenpaket von Host A zu Host B über einen Router R gesendet wird. Dies ist ein extrem wichtiges Kernkonzept.</a:t>
            </a:r>
          </a:p>
          <a:p>
            <a:pPr>
              <a:buFont typeface="Arial" panose="020B0604020202020204" pitchFamily="34" charset="0"/>
              <a:buChar char="•"/>
            </a:pPr>
            <a:r>
              <a:rPr lang="de-DE" sz="1100" b="1" dirty="0">
                <a:solidFill>
                  <a:srgbClr val="FF0000"/>
                </a:solidFill>
              </a:rPr>
              <a:t>Wichtige Notiz:</a:t>
            </a:r>
            <a:endParaRPr lang="de-DE" sz="1100" dirty="0">
              <a:solidFill>
                <a:srgbClr val="FF0000"/>
              </a:solidFill>
            </a:endParaRPr>
          </a:p>
          <a:p>
            <a:pPr marL="742950" lvl="1" indent="-285750">
              <a:buFont typeface="Arial" panose="020B0604020202020204" pitchFamily="34" charset="0"/>
              <a:buChar char="•"/>
            </a:pPr>
            <a:r>
              <a:rPr lang="de-DE" sz="1100" b="1" dirty="0">
                <a:solidFill>
                  <a:schemeClr val="bg1"/>
                </a:solidFill>
              </a:rPr>
              <a:t>IP-Adressen (Layer 3) bleiben die ganze Zeit unverändert</a:t>
            </a:r>
            <a:r>
              <a:rPr lang="de-DE" sz="1100" dirty="0">
                <a:solidFill>
                  <a:schemeClr val="bg1"/>
                </a:solidFill>
              </a:rPr>
              <a:t>: Die Quell-IP ist immer A, die Ziel-IP ist immer B. Sie beschreiben den Start- und Endpunkt der gesamten Reise.</a:t>
            </a:r>
          </a:p>
          <a:p>
            <a:pPr marL="742950" lvl="1" indent="-285750">
              <a:buFont typeface="Arial" panose="020B0604020202020204" pitchFamily="34" charset="0"/>
              <a:buChar char="•"/>
            </a:pPr>
            <a:r>
              <a:rPr lang="de-DE" sz="1100" b="1" dirty="0">
                <a:solidFill>
                  <a:schemeClr val="bg1"/>
                </a:solidFill>
              </a:rPr>
              <a:t>MAC-Adressen (Layer 2) ändern sich bei jedem Hop</a:t>
            </a:r>
            <a:r>
              <a:rPr lang="de-DE" sz="1100" dirty="0">
                <a:solidFill>
                  <a:schemeClr val="bg1"/>
                </a:solidFill>
              </a:rPr>
              <a:t>:</a:t>
            </a:r>
          </a:p>
          <a:p>
            <a:pPr marL="1143000" lvl="2" indent="-228600">
              <a:buFont typeface="Arial" panose="020B0604020202020204" pitchFamily="34" charset="0"/>
              <a:buChar char="•"/>
            </a:pPr>
            <a:r>
              <a:rPr lang="de-DE" sz="1100" dirty="0">
                <a:solidFill>
                  <a:schemeClr val="bg1"/>
                </a:solidFill>
              </a:rPr>
              <a:t>Von A nach R: Quell-MAC ist A, Ziel-MAC ist R.</a:t>
            </a:r>
          </a:p>
          <a:p>
            <a:pPr marL="1143000" lvl="2" indent="-228600">
              <a:buFont typeface="Arial" panose="020B0604020202020204" pitchFamily="34" charset="0"/>
              <a:buChar char="•"/>
            </a:pPr>
            <a:r>
              <a:rPr lang="de-DE" sz="1100" dirty="0">
                <a:solidFill>
                  <a:schemeClr val="bg1"/>
                </a:solidFill>
              </a:rPr>
              <a:t>Von R nach B: Der Router erstellt einen </a:t>
            </a:r>
            <a:r>
              <a:rPr lang="de-DE" sz="1100" i="1" dirty="0">
                <a:solidFill>
                  <a:schemeClr val="bg1"/>
                </a:solidFill>
                <a:effectLst/>
              </a:rPr>
              <a:t>neuen</a:t>
            </a:r>
            <a:r>
              <a:rPr lang="de-DE" sz="1100" dirty="0">
                <a:solidFill>
                  <a:schemeClr val="bg1"/>
                </a:solidFill>
              </a:rPr>
              <a:t> Frame. Quell-MAC ist R, Ziel-MAC ist B.</a:t>
            </a:r>
          </a:p>
          <a:p>
            <a:pPr marL="742950" lvl="1" indent="-285750">
              <a:buFont typeface="Arial" panose="020B0604020202020204" pitchFamily="34" charset="0"/>
              <a:buChar char="•"/>
            </a:pPr>
            <a:r>
              <a:rPr lang="de-DE" sz="1100" b="1" dirty="0">
                <a:solidFill>
                  <a:schemeClr val="bg1"/>
                </a:solidFill>
              </a:rPr>
              <a:t>Fazit: IP-Adressen sind für die globale, MAC-Adressen für die lokale Zustellung (nächster Hop) zuständig.</a:t>
            </a:r>
            <a:endParaRPr lang="de-DE" sz="1100" dirty="0">
              <a:solidFill>
                <a:schemeClr val="bg1"/>
              </a:solidFill>
            </a:endParaRPr>
          </a:p>
        </p:txBody>
      </p:sp>
      <p:pic>
        <p:nvPicPr>
          <p:cNvPr id="13" name="Grafik 12">
            <a:extLst>
              <a:ext uri="{FF2B5EF4-FFF2-40B4-BE49-F238E27FC236}">
                <a16:creationId xmlns:a16="http://schemas.microsoft.com/office/drawing/2014/main" id="{72430313-1166-5BA2-8C1F-1610660FB96C}"/>
              </a:ext>
            </a:extLst>
          </p:cNvPr>
          <p:cNvPicPr>
            <a:picLocks noChangeAspect="1"/>
          </p:cNvPicPr>
          <p:nvPr/>
        </p:nvPicPr>
        <p:blipFill>
          <a:blip r:embed="rId5"/>
          <a:stretch>
            <a:fillRect/>
          </a:stretch>
        </p:blipFill>
        <p:spPr>
          <a:xfrm>
            <a:off x="4965192" y="2942860"/>
            <a:ext cx="2951443" cy="1730875"/>
          </a:xfrm>
          <a:prstGeom prst="rect">
            <a:avLst/>
          </a:prstGeom>
        </p:spPr>
      </p:pic>
      <p:pic>
        <p:nvPicPr>
          <p:cNvPr id="15" name="Grafik 14">
            <a:extLst>
              <a:ext uri="{FF2B5EF4-FFF2-40B4-BE49-F238E27FC236}">
                <a16:creationId xmlns:a16="http://schemas.microsoft.com/office/drawing/2014/main" id="{40AA5E34-93D4-A130-729D-4B35525CF93D}"/>
              </a:ext>
            </a:extLst>
          </p:cNvPr>
          <p:cNvPicPr>
            <a:picLocks noChangeAspect="1"/>
          </p:cNvPicPr>
          <p:nvPr/>
        </p:nvPicPr>
        <p:blipFill>
          <a:blip r:embed="rId6"/>
          <a:stretch>
            <a:fillRect/>
          </a:stretch>
        </p:blipFill>
        <p:spPr>
          <a:xfrm>
            <a:off x="8111624" y="2806854"/>
            <a:ext cx="2663858" cy="1730874"/>
          </a:xfrm>
          <a:prstGeom prst="rect">
            <a:avLst/>
          </a:prstGeom>
        </p:spPr>
      </p:pic>
      <p:pic>
        <p:nvPicPr>
          <p:cNvPr id="17" name="Grafik 16">
            <a:extLst>
              <a:ext uri="{FF2B5EF4-FFF2-40B4-BE49-F238E27FC236}">
                <a16:creationId xmlns:a16="http://schemas.microsoft.com/office/drawing/2014/main" id="{DDED3E29-5DF8-3E4A-A332-E13948D8814E}"/>
              </a:ext>
            </a:extLst>
          </p:cNvPr>
          <p:cNvPicPr>
            <a:picLocks noChangeAspect="1"/>
          </p:cNvPicPr>
          <p:nvPr/>
        </p:nvPicPr>
        <p:blipFill>
          <a:blip r:embed="rId7"/>
          <a:stretch>
            <a:fillRect/>
          </a:stretch>
        </p:blipFill>
        <p:spPr>
          <a:xfrm>
            <a:off x="351321" y="5494522"/>
            <a:ext cx="1934679" cy="1284500"/>
          </a:xfrm>
          <a:prstGeom prst="rect">
            <a:avLst/>
          </a:prstGeom>
        </p:spPr>
      </p:pic>
      <p:pic>
        <p:nvPicPr>
          <p:cNvPr id="19" name="Grafik 18">
            <a:extLst>
              <a:ext uri="{FF2B5EF4-FFF2-40B4-BE49-F238E27FC236}">
                <a16:creationId xmlns:a16="http://schemas.microsoft.com/office/drawing/2014/main" id="{A0CE0AEB-648B-5ACC-E3A4-79E9CEF8C4ED}"/>
              </a:ext>
            </a:extLst>
          </p:cNvPr>
          <p:cNvPicPr>
            <a:picLocks noChangeAspect="1"/>
          </p:cNvPicPr>
          <p:nvPr/>
        </p:nvPicPr>
        <p:blipFill>
          <a:blip r:embed="rId8"/>
          <a:stretch>
            <a:fillRect/>
          </a:stretch>
        </p:blipFill>
        <p:spPr>
          <a:xfrm>
            <a:off x="2307236" y="5312438"/>
            <a:ext cx="2657956" cy="1466583"/>
          </a:xfrm>
          <a:prstGeom prst="rect">
            <a:avLst/>
          </a:prstGeom>
        </p:spPr>
      </p:pic>
      <p:pic>
        <p:nvPicPr>
          <p:cNvPr id="21" name="Grafik 20">
            <a:extLst>
              <a:ext uri="{FF2B5EF4-FFF2-40B4-BE49-F238E27FC236}">
                <a16:creationId xmlns:a16="http://schemas.microsoft.com/office/drawing/2014/main" id="{1F371FBC-E41C-B756-2613-1CC65409D923}"/>
              </a:ext>
            </a:extLst>
          </p:cNvPr>
          <p:cNvPicPr>
            <a:picLocks noChangeAspect="1"/>
          </p:cNvPicPr>
          <p:nvPr/>
        </p:nvPicPr>
        <p:blipFill>
          <a:blip r:embed="rId9"/>
          <a:stretch>
            <a:fillRect/>
          </a:stretch>
        </p:blipFill>
        <p:spPr>
          <a:xfrm>
            <a:off x="5069177" y="4809743"/>
            <a:ext cx="3373518" cy="1869555"/>
          </a:xfrm>
          <a:prstGeom prst="rect">
            <a:avLst/>
          </a:prstGeom>
        </p:spPr>
      </p:pic>
      <p:pic>
        <p:nvPicPr>
          <p:cNvPr id="23" name="Grafik 22">
            <a:extLst>
              <a:ext uri="{FF2B5EF4-FFF2-40B4-BE49-F238E27FC236}">
                <a16:creationId xmlns:a16="http://schemas.microsoft.com/office/drawing/2014/main" id="{5FFBCAA6-1FEC-CB91-D6F2-845C32CE8A6E}"/>
              </a:ext>
            </a:extLst>
          </p:cNvPr>
          <p:cNvPicPr>
            <a:picLocks noChangeAspect="1"/>
          </p:cNvPicPr>
          <p:nvPr/>
        </p:nvPicPr>
        <p:blipFill>
          <a:blip r:embed="rId10"/>
          <a:stretch>
            <a:fillRect/>
          </a:stretch>
        </p:blipFill>
        <p:spPr>
          <a:xfrm>
            <a:off x="8620273" y="4673284"/>
            <a:ext cx="3373518" cy="2142471"/>
          </a:xfrm>
          <a:prstGeom prst="rect">
            <a:avLst/>
          </a:prstGeom>
        </p:spPr>
      </p:pic>
    </p:spTree>
    <p:extLst>
      <p:ext uri="{BB962C8B-B14F-4D97-AF65-F5344CB8AC3E}">
        <p14:creationId xmlns:p14="http://schemas.microsoft.com/office/powerpoint/2010/main" val="96522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C5B8D0F-648B-4025-63AE-FE4284D92187}"/>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8C7EC6F6-F98F-2ADF-885F-50A7C20840AD}"/>
              </a:ext>
            </a:extLst>
          </p:cNvPr>
          <p:cNvPicPr>
            <a:picLocks noChangeAspect="1"/>
          </p:cNvPicPr>
          <p:nvPr/>
        </p:nvPicPr>
        <p:blipFill>
          <a:blip r:embed="rId2"/>
          <a:stretch>
            <a:fillRect/>
          </a:stretch>
        </p:blipFill>
        <p:spPr>
          <a:xfrm>
            <a:off x="1" y="130822"/>
            <a:ext cx="6096000" cy="3489804"/>
          </a:xfrm>
          <a:prstGeom prst="rect">
            <a:avLst/>
          </a:prstGeom>
        </p:spPr>
      </p:pic>
      <p:pic>
        <p:nvPicPr>
          <p:cNvPr id="7" name="Grafik 6">
            <a:extLst>
              <a:ext uri="{FF2B5EF4-FFF2-40B4-BE49-F238E27FC236}">
                <a16:creationId xmlns:a16="http://schemas.microsoft.com/office/drawing/2014/main" id="{35AA90AB-5176-A1EE-C594-34D61AA0C76D}"/>
              </a:ext>
            </a:extLst>
          </p:cNvPr>
          <p:cNvPicPr>
            <a:picLocks noChangeAspect="1"/>
          </p:cNvPicPr>
          <p:nvPr/>
        </p:nvPicPr>
        <p:blipFill>
          <a:blip r:embed="rId3"/>
          <a:stretch>
            <a:fillRect/>
          </a:stretch>
        </p:blipFill>
        <p:spPr>
          <a:xfrm>
            <a:off x="5743574" y="3369146"/>
            <a:ext cx="6448425" cy="3488854"/>
          </a:xfrm>
          <a:prstGeom prst="rect">
            <a:avLst/>
          </a:prstGeom>
        </p:spPr>
      </p:pic>
    </p:spTree>
    <p:extLst>
      <p:ext uri="{BB962C8B-B14F-4D97-AF65-F5344CB8AC3E}">
        <p14:creationId xmlns:p14="http://schemas.microsoft.com/office/powerpoint/2010/main" val="3683257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3C5CFBE-68C5-6F86-72E8-81A9AF29A1F6}"/>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FD610A6E-E4BA-0320-FB26-3A8967CF89DF}"/>
              </a:ext>
            </a:extLst>
          </p:cNvPr>
          <p:cNvSpPr txBox="1"/>
          <p:nvPr/>
        </p:nvSpPr>
        <p:spPr>
          <a:xfrm>
            <a:off x="1524" y="69563"/>
            <a:ext cx="11858244" cy="1492716"/>
          </a:xfrm>
          <a:prstGeom prst="rect">
            <a:avLst/>
          </a:prstGeom>
          <a:noFill/>
        </p:spPr>
        <p:txBody>
          <a:bodyPr wrap="square">
            <a:spAutoFit/>
          </a:bodyPr>
          <a:lstStyle/>
          <a:p>
            <a:pPr>
              <a:buNone/>
            </a:pPr>
            <a:r>
              <a:rPr lang="de-DE" b="1" dirty="0">
                <a:solidFill>
                  <a:schemeClr val="bg1"/>
                </a:solidFill>
              </a:rPr>
              <a:t>Folie 17-19: NAT: Network </a:t>
            </a:r>
            <a:r>
              <a:rPr lang="de-DE" b="1" dirty="0" err="1">
                <a:solidFill>
                  <a:schemeClr val="bg1"/>
                </a:solidFill>
              </a:rPr>
              <a:t>Address</a:t>
            </a:r>
            <a:r>
              <a:rPr lang="de-DE" b="1" dirty="0">
                <a:solidFill>
                  <a:schemeClr val="bg1"/>
                </a:solidFill>
              </a:rPr>
              <a:t> Translation</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NAT ist eine Technik, die es vielen Geräten in einem lokalen Netzwerk (z.B. zu Hause) ermöglicht, sich </a:t>
            </a:r>
            <a:r>
              <a:rPr lang="de-DE" sz="1100" b="1" dirty="0">
                <a:solidFill>
                  <a:schemeClr val="bg1"/>
                </a:solidFill>
              </a:rPr>
              <a:t>eine einzige öffentliche IP-Adresse</a:t>
            </a:r>
            <a:r>
              <a:rPr lang="de-DE" sz="1100" dirty="0">
                <a:solidFill>
                  <a:schemeClr val="bg1"/>
                </a:solidFill>
              </a:rPr>
              <a:t> zu teilen. Der NAT-Router übersetzt die privaten, internen IP-Adressen in die eine öffentliche Adresse für die Kommunikation mit dem Internet.</a:t>
            </a:r>
          </a:p>
          <a:p>
            <a:pPr>
              <a:buFont typeface="Arial" panose="020B0604020202020204" pitchFamily="34" charset="0"/>
              <a:buChar char="•"/>
            </a:pPr>
            <a:r>
              <a:rPr lang="de-DE" sz="1100" b="1" dirty="0">
                <a:solidFill>
                  <a:srgbClr val="FF0000"/>
                </a:solidFill>
              </a:rPr>
              <a:t>Wichtige Notiz:</a:t>
            </a:r>
            <a:endParaRPr lang="de-DE" sz="1100" dirty="0">
              <a:solidFill>
                <a:srgbClr val="FF0000"/>
              </a:solidFill>
            </a:endParaRPr>
          </a:p>
          <a:p>
            <a:pPr marL="742950" lvl="1" indent="-285750">
              <a:buFont typeface="Arial" panose="020B0604020202020204" pitchFamily="34" charset="0"/>
              <a:buChar char="•"/>
            </a:pPr>
            <a:r>
              <a:rPr lang="de-DE" sz="1100" b="1" dirty="0">
                <a:solidFill>
                  <a:schemeClr val="bg1"/>
                </a:solidFill>
              </a:rPr>
              <a:t>Funktionsweise:</a:t>
            </a:r>
            <a:r>
              <a:rPr lang="de-DE" sz="1100" dirty="0">
                <a:solidFill>
                  <a:schemeClr val="bg1"/>
                </a:solidFill>
              </a:rPr>
              <a:t> Bei ausgehenden Paketen </a:t>
            </a:r>
            <a:r>
              <a:rPr lang="de-DE" sz="1100" b="1" dirty="0">
                <a:solidFill>
                  <a:schemeClr val="bg1"/>
                </a:solidFill>
              </a:rPr>
              <a:t>ersetzt der Router die private Quell-IP und den Quell-Port</a:t>
            </a:r>
            <a:r>
              <a:rPr lang="de-DE" sz="1100" dirty="0">
                <a:solidFill>
                  <a:schemeClr val="bg1"/>
                </a:solidFill>
              </a:rPr>
              <a:t> durch seine öffentliche IP und einen neuen Port.</a:t>
            </a:r>
          </a:p>
          <a:p>
            <a:pPr marL="742950" lvl="1" indent="-285750">
              <a:buFont typeface="Arial" panose="020B0604020202020204" pitchFamily="34" charset="0"/>
              <a:buChar char="•"/>
            </a:pPr>
            <a:r>
              <a:rPr lang="de-DE" sz="1100" b="1" dirty="0">
                <a:solidFill>
                  <a:schemeClr val="bg1"/>
                </a:solidFill>
              </a:rPr>
              <a:t>NAT-Tabelle:</a:t>
            </a:r>
            <a:r>
              <a:rPr lang="de-DE" sz="1100" dirty="0">
                <a:solidFill>
                  <a:schemeClr val="bg1"/>
                </a:solidFill>
              </a:rPr>
              <a:t> Der Router merkt sich diese Zuordnung in einer Tabelle, um die Antwortpakete wieder dem richtigen internen Gerät zuordnen zu können.</a:t>
            </a:r>
          </a:p>
          <a:p>
            <a:pPr marL="742950" lvl="1" indent="-285750">
              <a:buFont typeface="Arial" panose="020B0604020202020204" pitchFamily="34" charset="0"/>
              <a:buChar char="•"/>
            </a:pPr>
            <a:r>
              <a:rPr lang="de-DE" sz="1100" b="1" dirty="0">
                <a:solidFill>
                  <a:schemeClr val="bg1"/>
                </a:solidFill>
              </a:rPr>
              <a:t>Vorteile:</a:t>
            </a:r>
            <a:r>
              <a:rPr lang="de-DE" sz="1100" dirty="0">
                <a:solidFill>
                  <a:schemeClr val="bg1"/>
                </a:solidFill>
              </a:rPr>
              <a:t> </a:t>
            </a:r>
            <a:r>
              <a:rPr lang="de-DE" sz="1100" b="1" dirty="0">
                <a:solidFill>
                  <a:schemeClr val="bg1"/>
                </a:solidFill>
              </a:rPr>
              <a:t>Spart IPv4-Adressen</a:t>
            </a:r>
            <a:r>
              <a:rPr lang="de-DE" sz="1100" dirty="0">
                <a:solidFill>
                  <a:schemeClr val="bg1"/>
                </a:solidFill>
              </a:rPr>
              <a:t> und bietet eine Form von </a:t>
            </a:r>
            <a:r>
              <a:rPr lang="de-DE" sz="1100" b="1" dirty="0">
                <a:solidFill>
                  <a:schemeClr val="bg1"/>
                </a:solidFill>
              </a:rPr>
              <a:t>Sicherheit</a:t>
            </a:r>
            <a:r>
              <a:rPr lang="de-DE" sz="1100" dirty="0">
                <a:solidFill>
                  <a:schemeClr val="bg1"/>
                </a:solidFill>
              </a:rPr>
              <a:t>, da interne Geräte nicht direkt </a:t>
            </a:r>
            <a:r>
              <a:rPr lang="de-DE" dirty="0">
                <a:solidFill>
                  <a:schemeClr val="bg1"/>
                </a:solidFill>
              </a:rPr>
              <a:t>aus dem Internet erreichbar sind.</a:t>
            </a:r>
          </a:p>
        </p:txBody>
      </p:sp>
      <p:pic>
        <p:nvPicPr>
          <p:cNvPr id="5" name="Grafik 4">
            <a:extLst>
              <a:ext uri="{FF2B5EF4-FFF2-40B4-BE49-F238E27FC236}">
                <a16:creationId xmlns:a16="http://schemas.microsoft.com/office/drawing/2014/main" id="{297B6865-E2B5-8798-A63D-93A87CF04F97}"/>
              </a:ext>
            </a:extLst>
          </p:cNvPr>
          <p:cNvPicPr>
            <a:picLocks noChangeAspect="1"/>
          </p:cNvPicPr>
          <p:nvPr/>
        </p:nvPicPr>
        <p:blipFill>
          <a:blip r:embed="rId2"/>
          <a:stretch>
            <a:fillRect/>
          </a:stretch>
        </p:blipFill>
        <p:spPr>
          <a:xfrm>
            <a:off x="106680" y="1638922"/>
            <a:ext cx="3690035" cy="2088560"/>
          </a:xfrm>
          <a:prstGeom prst="rect">
            <a:avLst/>
          </a:prstGeom>
        </p:spPr>
      </p:pic>
      <p:pic>
        <p:nvPicPr>
          <p:cNvPr id="7" name="Grafik 6">
            <a:extLst>
              <a:ext uri="{FF2B5EF4-FFF2-40B4-BE49-F238E27FC236}">
                <a16:creationId xmlns:a16="http://schemas.microsoft.com/office/drawing/2014/main" id="{2860A3F4-3A7B-8897-B224-1864986A3BBB}"/>
              </a:ext>
            </a:extLst>
          </p:cNvPr>
          <p:cNvPicPr>
            <a:picLocks noChangeAspect="1"/>
          </p:cNvPicPr>
          <p:nvPr/>
        </p:nvPicPr>
        <p:blipFill>
          <a:blip r:embed="rId3"/>
          <a:stretch>
            <a:fillRect/>
          </a:stretch>
        </p:blipFill>
        <p:spPr>
          <a:xfrm>
            <a:off x="3956304" y="1638922"/>
            <a:ext cx="3870960" cy="2092628"/>
          </a:xfrm>
          <a:prstGeom prst="rect">
            <a:avLst/>
          </a:prstGeom>
        </p:spPr>
      </p:pic>
      <p:pic>
        <p:nvPicPr>
          <p:cNvPr id="9" name="Grafik 8">
            <a:extLst>
              <a:ext uri="{FF2B5EF4-FFF2-40B4-BE49-F238E27FC236}">
                <a16:creationId xmlns:a16="http://schemas.microsoft.com/office/drawing/2014/main" id="{ADDBEDBF-E2CA-2FB6-4B75-E5F9596CBD91}"/>
              </a:ext>
            </a:extLst>
          </p:cNvPr>
          <p:cNvPicPr>
            <a:picLocks noChangeAspect="1"/>
          </p:cNvPicPr>
          <p:nvPr/>
        </p:nvPicPr>
        <p:blipFill>
          <a:blip r:embed="rId4"/>
          <a:stretch>
            <a:fillRect/>
          </a:stretch>
        </p:blipFill>
        <p:spPr>
          <a:xfrm>
            <a:off x="7986853" y="1729079"/>
            <a:ext cx="3644578" cy="1998403"/>
          </a:xfrm>
          <a:prstGeom prst="rect">
            <a:avLst/>
          </a:prstGeom>
        </p:spPr>
      </p:pic>
      <p:sp>
        <p:nvSpPr>
          <p:cNvPr id="11" name="Textfeld 10">
            <a:extLst>
              <a:ext uri="{FF2B5EF4-FFF2-40B4-BE49-F238E27FC236}">
                <a16:creationId xmlns:a16="http://schemas.microsoft.com/office/drawing/2014/main" id="{2118EEA5-EBFB-3D4B-577C-BFD9C6685934}"/>
              </a:ext>
            </a:extLst>
          </p:cNvPr>
          <p:cNvSpPr txBox="1"/>
          <p:nvPr/>
        </p:nvSpPr>
        <p:spPr>
          <a:xfrm>
            <a:off x="106680" y="3934066"/>
            <a:ext cx="6117336" cy="2339102"/>
          </a:xfrm>
          <a:prstGeom prst="rect">
            <a:avLst/>
          </a:prstGeom>
          <a:noFill/>
        </p:spPr>
        <p:txBody>
          <a:bodyPr wrap="square">
            <a:spAutoFit/>
          </a:bodyPr>
          <a:lstStyle/>
          <a:p>
            <a:pPr>
              <a:buNone/>
            </a:pPr>
            <a:r>
              <a:rPr lang="de-DE" sz="1400" b="1" dirty="0">
                <a:solidFill>
                  <a:schemeClr val="bg1"/>
                </a:solidFill>
              </a:rPr>
              <a:t>Folie 20: NAT in Aktion (Beispiel)</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Ein 4-Schritte-Beispiel des Übersetzungsprozesses:</a:t>
            </a:r>
          </a:p>
          <a:p>
            <a:pPr marL="742950" lvl="1" indent="-285750">
              <a:buFont typeface="Arial" panose="020B0604020202020204" pitchFamily="34" charset="0"/>
              <a:buChar char="•"/>
            </a:pPr>
            <a:r>
              <a:rPr lang="de-DE" sz="1200" dirty="0">
                <a:solidFill>
                  <a:schemeClr val="bg1"/>
                </a:solidFill>
              </a:rPr>
              <a:t>Interner Host (10.0.0.1) sendet ein Paket.</a:t>
            </a:r>
          </a:p>
          <a:p>
            <a:pPr marL="742950" lvl="1" indent="-285750">
              <a:buFont typeface="Arial" panose="020B0604020202020204" pitchFamily="34" charset="0"/>
              <a:buChar char="•"/>
            </a:pPr>
            <a:r>
              <a:rPr lang="de-DE" sz="1200" dirty="0">
                <a:solidFill>
                  <a:schemeClr val="bg1"/>
                </a:solidFill>
              </a:rPr>
              <a:t>NAT-Router ändert die Quelle auf seine öffentliche IP (138.76.29.7) und einen neuen Port (5001) und trägt dies in seine Tabelle ein.</a:t>
            </a:r>
          </a:p>
          <a:p>
            <a:pPr marL="742950" lvl="1" indent="-285750">
              <a:buFont typeface="Arial" panose="020B0604020202020204" pitchFamily="34" charset="0"/>
              <a:buChar char="•"/>
            </a:pPr>
            <a:r>
              <a:rPr lang="de-DE" sz="1200" dirty="0">
                <a:solidFill>
                  <a:schemeClr val="bg1"/>
                </a:solidFill>
              </a:rPr>
              <a:t>Die Antwort aus dem Internet kommt an die öffentliche IP/Port des Routers.</a:t>
            </a:r>
          </a:p>
          <a:p>
            <a:pPr marL="742950" lvl="1" indent="-285750">
              <a:buFont typeface="Arial" panose="020B0604020202020204" pitchFamily="34" charset="0"/>
              <a:buChar char="•"/>
            </a:pPr>
            <a:r>
              <a:rPr lang="de-DE" sz="1200" dirty="0">
                <a:solidFill>
                  <a:schemeClr val="bg1"/>
                </a:solidFill>
              </a:rPr>
              <a:t>Der Router schaut in seine Tabelle, findet den ursprünglichen internen Host und leitet das Paket an diesen weiter.</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Dieses Diagramm visualisiert perfekt den Austausch von IP-Adressen und Ports durch den NAT-Router.</a:t>
            </a:r>
          </a:p>
          <a:p>
            <a:pPr>
              <a:buNone/>
            </a:pPr>
            <a:br>
              <a:rPr lang="de-DE" sz="1200" dirty="0">
                <a:solidFill>
                  <a:schemeClr val="bg1"/>
                </a:solidFill>
              </a:rPr>
            </a:br>
            <a:endParaRPr lang="de-DE" sz="1200" dirty="0">
              <a:solidFill>
                <a:schemeClr val="bg1"/>
              </a:solidFill>
            </a:endParaRPr>
          </a:p>
        </p:txBody>
      </p:sp>
      <p:pic>
        <p:nvPicPr>
          <p:cNvPr id="13" name="Grafik 12">
            <a:extLst>
              <a:ext uri="{FF2B5EF4-FFF2-40B4-BE49-F238E27FC236}">
                <a16:creationId xmlns:a16="http://schemas.microsoft.com/office/drawing/2014/main" id="{2000C979-B6DE-A0D6-82CD-192CC70CCD6D}"/>
              </a:ext>
            </a:extLst>
          </p:cNvPr>
          <p:cNvPicPr>
            <a:picLocks noChangeAspect="1"/>
          </p:cNvPicPr>
          <p:nvPr/>
        </p:nvPicPr>
        <p:blipFill>
          <a:blip r:embed="rId5"/>
          <a:stretch>
            <a:fillRect/>
          </a:stretch>
        </p:blipFill>
        <p:spPr>
          <a:xfrm>
            <a:off x="6187703" y="3894282"/>
            <a:ext cx="5443728" cy="2808712"/>
          </a:xfrm>
          <a:prstGeom prst="rect">
            <a:avLst/>
          </a:prstGeom>
        </p:spPr>
      </p:pic>
    </p:spTree>
    <p:extLst>
      <p:ext uri="{BB962C8B-B14F-4D97-AF65-F5344CB8AC3E}">
        <p14:creationId xmlns:p14="http://schemas.microsoft.com/office/powerpoint/2010/main" val="3815656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851F9DFF-4AC0-079E-65BE-D0C35F9D990E}"/>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098D87D1-A447-814A-8D88-6CE30F680562}"/>
              </a:ext>
            </a:extLst>
          </p:cNvPr>
          <p:cNvSpPr txBox="1"/>
          <p:nvPr/>
        </p:nvSpPr>
        <p:spPr>
          <a:xfrm>
            <a:off x="194310" y="105031"/>
            <a:ext cx="11711178" cy="923330"/>
          </a:xfrm>
          <a:prstGeom prst="rect">
            <a:avLst/>
          </a:prstGeom>
          <a:noFill/>
        </p:spPr>
        <p:txBody>
          <a:bodyPr wrap="square">
            <a:spAutoFit/>
          </a:bodyPr>
          <a:lstStyle/>
          <a:p>
            <a:pPr>
              <a:buNone/>
            </a:pPr>
            <a:r>
              <a:rPr lang="de-DE" b="1" dirty="0">
                <a:solidFill>
                  <a:schemeClr val="bg1"/>
                </a:solidFill>
              </a:rPr>
              <a:t>Folie 21: NAT-Kontroverse</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NAT ist umstritten, weil es das </a:t>
            </a:r>
            <a:r>
              <a:rPr lang="de-DE" sz="1200" b="1" dirty="0">
                <a:solidFill>
                  <a:schemeClr val="bg1"/>
                </a:solidFill>
              </a:rPr>
              <a:t>End-</a:t>
            </a:r>
            <a:r>
              <a:rPr lang="de-DE" sz="1200" b="1" dirty="0" err="1">
                <a:solidFill>
                  <a:schemeClr val="bg1"/>
                </a:solidFill>
              </a:rPr>
              <a:t>to</a:t>
            </a:r>
            <a:r>
              <a:rPr lang="de-DE" sz="1200" b="1" dirty="0">
                <a:solidFill>
                  <a:schemeClr val="bg1"/>
                </a:solidFill>
              </a:rPr>
              <a:t>-End-Prinzip des Internets bricht</a:t>
            </a:r>
            <a:r>
              <a:rPr lang="de-DE" sz="1200" dirty="0">
                <a:solidFill>
                  <a:schemeClr val="bg1"/>
                </a:solidFill>
              </a:rPr>
              <a:t>: Ein Gerät </a:t>
            </a:r>
            <a:r>
              <a:rPr lang="de-DE" sz="1200" i="1" dirty="0">
                <a:solidFill>
                  <a:schemeClr val="bg1"/>
                </a:solidFill>
                <a:effectLst/>
              </a:rPr>
              <a:t>im Netzwerk</a:t>
            </a:r>
            <a:r>
              <a:rPr lang="de-DE" sz="1200" dirty="0">
                <a:solidFill>
                  <a:schemeClr val="bg1"/>
                </a:solidFill>
              </a:rPr>
              <a:t> (der Router) verändert aktiv die Pakete (speziell die Port-Nummern auf Layer 4). Das kann bei manchen Anwendungen (z.B. Peer-to-Peer) zu Problemen führen.</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NAT ist eine pragmatische, aber "unschöne" Lösung für die IPv4-Adressknappheit.</a:t>
            </a:r>
          </a:p>
        </p:txBody>
      </p:sp>
      <p:sp>
        <p:nvSpPr>
          <p:cNvPr id="5" name="Textfeld 4">
            <a:extLst>
              <a:ext uri="{FF2B5EF4-FFF2-40B4-BE49-F238E27FC236}">
                <a16:creationId xmlns:a16="http://schemas.microsoft.com/office/drawing/2014/main" id="{E6711A0E-B40A-273D-7159-1F11D385FF6B}"/>
              </a:ext>
            </a:extLst>
          </p:cNvPr>
          <p:cNvSpPr txBox="1"/>
          <p:nvPr/>
        </p:nvSpPr>
        <p:spPr>
          <a:xfrm>
            <a:off x="194310" y="1028361"/>
            <a:ext cx="11997690" cy="1500411"/>
          </a:xfrm>
          <a:prstGeom prst="rect">
            <a:avLst/>
          </a:prstGeom>
          <a:noFill/>
        </p:spPr>
        <p:txBody>
          <a:bodyPr wrap="square">
            <a:spAutoFit/>
          </a:bodyPr>
          <a:lstStyle/>
          <a:p>
            <a:pPr>
              <a:buNone/>
            </a:pPr>
            <a:r>
              <a:rPr lang="de-DE" b="1" dirty="0">
                <a:solidFill>
                  <a:schemeClr val="bg1"/>
                </a:solidFill>
              </a:rPr>
              <a:t>Folie 23 &amp; 24: IPv6 Motivation und Datagrammformat</a:t>
            </a:r>
          </a:p>
          <a:p>
            <a:pPr>
              <a:buFont typeface="Arial" panose="020B0604020202020204" pitchFamily="34" charset="0"/>
              <a:buChar char="•"/>
            </a:pPr>
            <a:r>
              <a:rPr lang="de-DE" sz="1050" b="1" dirty="0">
                <a:solidFill>
                  <a:schemeClr val="bg1"/>
                </a:solidFill>
              </a:rPr>
              <a:t>Was wird gezeigt?</a:t>
            </a:r>
            <a:r>
              <a:rPr lang="de-DE" sz="1050" dirty="0">
                <a:solidFill>
                  <a:schemeClr val="bg1"/>
                </a:solidFill>
              </a:rPr>
              <a:t> Die primäre Motivation für IPv6 war die </a:t>
            </a:r>
            <a:r>
              <a:rPr lang="de-DE" sz="1050" b="1" dirty="0">
                <a:solidFill>
                  <a:schemeClr val="bg1"/>
                </a:solidFill>
              </a:rPr>
              <a:t>Erschöpfung des IPv4-Adressraums</a:t>
            </a:r>
            <a:r>
              <a:rPr lang="de-DE" sz="1050" dirty="0">
                <a:solidFill>
                  <a:schemeClr val="bg1"/>
                </a:solidFill>
              </a:rPr>
              <a:t>. IPv6 verwendet </a:t>
            </a:r>
            <a:r>
              <a:rPr lang="de-DE" sz="1050" b="1" dirty="0">
                <a:solidFill>
                  <a:schemeClr val="bg1"/>
                </a:solidFill>
              </a:rPr>
              <a:t>128-Bit-Adressen</a:t>
            </a:r>
            <a:r>
              <a:rPr lang="de-DE" sz="1050" dirty="0">
                <a:solidFill>
                  <a:schemeClr val="bg1"/>
                </a:solidFill>
              </a:rPr>
              <a:t> statt 32-Bit. Der Header wurde stark vereinfacht, um die Verarbeitung in Routern zu beschleunigen.</a:t>
            </a:r>
          </a:p>
          <a:p>
            <a:pPr>
              <a:buFont typeface="Arial" panose="020B0604020202020204" pitchFamily="34" charset="0"/>
              <a:buChar char="•"/>
            </a:pPr>
            <a:r>
              <a:rPr lang="de-DE" sz="1050" b="1" dirty="0">
                <a:solidFill>
                  <a:srgbClr val="FF0000"/>
                </a:solidFill>
              </a:rPr>
              <a:t>Wichtige Notiz:</a:t>
            </a:r>
            <a:r>
              <a:rPr lang="de-DE" sz="1050" dirty="0">
                <a:solidFill>
                  <a:srgbClr val="FF0000"/>
                </a:solidFill>
              </a:rPr>
              <a:t> </a:t>
            </a:r>
            <a:r>
              <a:rPr lang="de-DE" sz="1050" dirty="0">
                <a:solidFill>
                  <a:schemeClr val="bg1"/>
                </a:solidFill>
              </a:rPr>
              <a:t>Die wichtigsten Änderungen im IPv6-Header im Vergleich zu IPv4 sind:</a:t>
            </a:r>
          </a:p>
          <a:p>
            <a:pPr marL="742950" lvl="1" indent="-285750">
              <a:buFont typeface="Arial" panose="020B0604020202020204" pitchFamily="34" charset="0"/>
              <a:buChar char="•"/>
            </a:pPr>
            <a:r>
              <a:rPr lang="de-DE" sz="1050" b="1" dirty="0">
                <a:solidFill>
                  <a:schemeClr val="bg1"/>
                </a:solidFill>
              </a:rPr>
              <a:t>Riesiger Adressraum (128-Bit)</a:t>
            </a:r>
            <a:r>
              <a:rPr lang="de-DE" sz="1050" dirty="0">
                <a:solidFill>
                  <a:schemeClr val="bg1"/>
                </a:solidFill>
              </a:rPr>
              <a:t>.</a:t>
            </a:r>
          </a:p>
          <a:p>
            <a:pPr marL="742950" lvl="1" indent="-285750">
              <a:buFont typeface="Arial" panose="020B0604020202020204" pitchFamily="34" charset="0"/>
              <a:buChar char="•"/>
            </a:pPr>
            <a:r>
              <a:rPr lang="de-DE" sz="1050" b="1" dirty="0">
                <a:solidFill>
                  <a:schemeClr val="bg1"/>
                </a:solidFill>
              </a:rPr>
              <a:t>Keine Checksumme</a:t>
            </a:r>
            <a:r>
              <a:rPr lang="de-DE" sz="1050" dirty="0">
                <a:solidFill>
                  <a:schemeClr val="bg1"/>
                </a:solidFill>
              </a:rPr>
              <a:t> im Header (wird von höheren Schichten übernommen).</a:t>
            </a:r>
          </a:p>
          <a:p>
            <a:pPr marL="742950" lvl="1" indent="-285750">
              <a:buFont typeface="Arial" panose="020B0604020202020204" pitchFamily="34" charset="0"/>
              <a:buChar char="•"/>
            </a:pPr>
            <a:r>
              <a:rPr lang="de-DE" sz="1050" b="1" dirty="0">
                <a:solidFill>
                  <a:schemeClr val="bg1"/>
                </a:solidFill>
              </a:rPr>
              <a:t>Keine Fragmentierung</a:t>
            </a:r>
            <a:r>
              <a:rPr lang="de-DE" sz="1050" dirty="0">
                <a:solidFill>
                  <a:schemeClr val="bg1"/>
                </a:solidFill>
              </a:rPr>
              <a:t> durch Router (nur durch den Sender).</a:t>
            </a:r>
          </a:p>
          <a:p>
            <a:pPr marL="742950" lvl="1" indent="-285750">
              <a:buFont typeface="Arial" panose="020B0604020202020204" pitchFamily="34" charset="0"/>
              <a:buChar char="•"/>
            </a:pPr>
            <a:r>
              <a:rPr lang="de-DE" sz="1050" dirty="0">
                <a:solidFill>
                  <a:schemeClr val="bg1"/>
                </a:solidFill>
              </a:rPr>
              <a:t>Dies führt zu </a:t>
            </a:r>
            <a:r>
              <a:rPr lang="de-DE" sz="1050" b="1" dirty="0">
                <a:solidFill>
                  <a:schemeClr val="bg1"/>
                </a:solidFill>
              </a:rPr>
              <a:t>schnellerem </a:t>
            </a:r>
            <a:r>
              <a:rPr lang="de-DE" sz="1050" b="1" dirty="0" err="1">
                <a:solidFill>
                  <a:schemeClr val="bg1"/>
                </a:solidFill>
              </a:rPr>
              <a:t>Forwarding</a:t>
            </a:r>
            <a:r>
              <a:rPr lang="de-DE" sz="1050" dirty="0">
                <a:solidFill>
                  <a:schemeClr val="bg1"/>
                </a:solidFill>
              </a:rPr>
              <a:t>.</a:t>
            </a:r>
          </a:p>
        </p:txBody>
      </p:sp>
      <p:pic>
        <p:nvPicPr>
          <p:cNvPr id="7" name="Grafik 6">
            <a:extLst>
              <a:ext uri="{FF2B5EF4-FFF2-40B4-BE49-F238E27FC236}">
                <a16:creationId xmlns:a16="http://schemas.microsoft.com/office/drawing/2014/main" id="{AFEFBEB2-6071-995A-4B6B-B14A57F69568}"/>
              </a:ext>
            </a:extLst>
          </p:cNvPr>
          <p:cNvPicPr>
            <a:picLocks noChangeAspect="1"/>
          </p:cNvPicPr>
          <p:nvPr/>
        </p:nvPicPr>
        <p:blipFill>
          <a:blip r:embed="rId2"/>
          <a:stretch>
            <a:fillRect/>
          </a:stretch>
        </p:blipFill>
        <p:spPr>
          <a:xfrm>
            <a:off x="5166360" y="1610603"/>
            <a:ext cx="3059074" cy="1205749"/>
          </a:xfrm>
          <a:prstGeom prst="rect">
            <a:avLst/>
          </a:prstGeom>
        </p:spPr>
      </p:pic>
      <p:pic>
        <p:nvPicPr>
          <p:cNvPr id="9" name="Grafik 8">
            <a:extLst>
              <a:ext uri="{FF2B5EF4-FFF2-40B4-BE49-F238E27FC236}">
                <a16:creationId xmlns:a16="http://schemas.microsoft.com/office/drawing/2014/main" id="{3467D5B7-7FBE-6A23-C2CD-EB60DD36DC5A}"/>
              </a:ext>
            </a:extLst>
          </p:cNvPr>
          <p:cNvPicPr>
            <a:picLocks noChangeAspect="1"/>
          </p:cNvPicPr>
          <p:nvPr/>
        </p:nvPicPr>
        <p:blipFill>
          <a:blip r:embed="rId3"/>
          <a:stretch>
            <a:fillRect/>
          </a:stretch>
        </p:blipFill>
        <p:spPr>
          <a:xfrm>
            <a:off x="8220456" y="1610603"/>
            <a:ext cx="3777234" cy="2103873"/>
          </a:xfrm>
          <a:prstGeom prst="rect">
            <a:avLst/>
          </a:prstGeom>
        </p:spPr>
      </p:pic>
      <p:sp>
        <p:nvSpPr>
          <p:cNvPr id="11" name="Textfeld 10">
            <a:extLst>
              <a:ext uri="{FF2B5EF4-FFF2-40B4-BE49-F238E27FC236}">
                <a16:creationId xmlns:a16="http://schemas.microsoft.com/office/drawing/2014/main" id="{28A6C8EC-CF96-A7C8-7C57-772EAD37AE8B}"/>
              </a:ext>
            </a:extLst>
          </p:cNvPr>
          <p:cNvSpPr txBox="1"/>
          <p:nvPr/>
        </p:nvSpPr>
        <p:spPr>
          <a:xfrm>
            <a:off x="194310" y="2828818"/>
            <a:ext cx="8026146" cy="1500411"/>
          </a:xfrm>
          <a:prstGeom prst="rect">
            <a:avLst/>
          </a:prstGeom>
          <a:noFill/>
        </p:spPr>
        <p:txBody>
          <a:bodyPr wrap="square">
            <a:spAutoFit/>
          </a:bodyPr>
          <a:lstStyle/>
          <a:p>
            <a:pPr>
              <a:buNone/>
            </a:pPr>
            <a:r>
              <a:rPr lang="de-DE" b="1" dirty="0">
                <a:solidFill>
                  <a:schemeClr val="bg1"/>
                </a:solidFill>
              </a:rPr>
              <a:t>Folie 26-29: Übergang zu IPv6 und Tunneling</a:t>
            </a:r>
          </a:p>
          <a:p>
            <a:pPr>
              <a:buFont typeface="Arial" panose="020B0604020202020204" pitchFamily="34" charset="0"/>
              <a:buChar char="•"/>
            </a:pPr>
            <a:r>
              <a:rPr lang="de-DE" sz="1050" b="1" dirty="0">
                <a:solidFill>
                  <a:schemeClr val="bg1"/>
                </a:solidFill>
              </a:rPr>
              <a:t>Was wird gezeigt?</a:t>
            </a:r>
            <a:r>
              <a:rPr lang="de-DE" sz="1050" dirty="0">
                <a:solidFill>
                  <a:schemeClr val="bg1"/>
                </a:solidFill>
              </a:rPr>
              <a:t> Da nicht das gesamte Internet auf einmal von IPv4 auf IPv6 umgestellt werden kann, braucht man eine Übergangsstrategie. </a:t>
            </a:r>
            <a:r>
              <a:rPr lang="de-DE" sz="1050" b="1" dirty="0">
                <a:solidFill>
                  <a:schemeClr val="bg1"/>
                </a:solidFill>
              </a:rPr>
              <a:t>Tunneling</a:t>
            </a:r>
            <a:r>
              <a:rPr lang="de-DE" sz="1050" dirty="0">
                <a:solidFill>
                  <a:schemeClr val="bg1"/>
                </a:solidFill>
              </a:rPr>
              <a:t> ist die wichtigste davon. Dabei wird ein </a:t>
            </a:r>
            <a:r>
              <a:rPr lang="de-DE" sz="1050" b="1" dirty="0">
                <a:solidFill>
                  <a:schemeClr val="bg1"/>
                </a:solidFill>
              </a:rPr>
              <a:t>komplettes IPv6-Paket in ein IPv4-Paket verpackt</a:t>
            </a:r>
            <a:r>
              <a:rPr lang="de-DE" sz="1050" dirty="0">
                <a:solidFill>
                  <a:schemeClr val="bg1"/>
                </a:solidFill>
              </a:rPr>
              <a:t>, um einen reinen IPv4-Teil des Internets zu durchqueren.</a:t>
            </a:r>
          </a:p>
          <a:p>
            <a:pPr>
              <a:buFont typeface="Arial" panose="020B0604020202020204" pitchFamily="34" charset="0"/>
              <a:buChar char="•"/>
            </a:pPr>
            <a:r>
              <a:rPr lang="de-DE" sz="1050" b="1" dirty="0">
                <a:solidFill>
                  <a:srgbClr val="FF0000"/>
                </a:solidFill>
              </a:rPr>
              <a:t>Wichtige Notiz:</a:t>
            </a:r>
            <a:r>
              <a:rPr lang="de-DE" sz="1050" dirty="0">
                <a:solidFill>
                  <a:srgbClr val="FF0000"/>
                </a:solidFill>
              </a:rPr>
              <a:t> </a:t>
            </a:r>
            <a:r>
              <a:rPr lang="de-DE" sz="1050" b="1" dirty="0">
                <a:solidFill>
                  <a:schemeClr val="bg1"/>
                </a:solidFill>
              </a:rPr>
              <a:t>Tunneling ist "Paket in einem Paket"</a:t>
            </a:r>
            <a:r>
              <a:rPr lang="de-DE" sz="1050" dirty="0">
                <a:solidFill>
                  <a:schemeClr val="bg1"/>
                </a:solidFill>
              </a:rPr>
              <a:t>.</a:t>
            </a:r>
          </a:p>
          <a:p>
            <a:pPr marL="742950" lvl="1" indent="-285750">
              <a:buFont typeface="Arial" panose="020B0604020202020204" pitchFamily="34" charset="0"/>
              <a:buChar char="•"/>
            </a:pPr>
            <a:r>
              <a:rPr lang="de-DE" sz="1050" b="1" dirty="0">
                <a:solidFill>
                  <a:schemeClr val="bg1"/>
                </a:solidFill>
              </a:rPr>
              <a:t>Logische Sicht:</a:t>
            </a:r>
            <a:r>
              <a:rPr lang="de-DE" sz="1050" dirty="0">
                <a:solidFill>
                  <a:schemeClr val="bg1"/>
                </a:solidFill>
              </a:rPr>
              <a:t> Für die IPv6-Endpunkte sieht es so aus, als wären sie direkt verbunden.</a:t>
            </a:r>
          </a:p>
          <a:p>
            <a:pPr marL="742950" lvl="1" indent="-285750">
              <a:buFont typeface="Arial" panose="020B0604020202020204" pitchFamily="34" charset="0"/>
              <a:buChar char="•"/>
            </a:pPr>
            <a:r>
              <a:rPr lang="de-DE" sz="1050" b="1" dirty="0">
                <a:solidFill>
                  <a:schemeClr val="bg1"/>
                </a:solidFill>
              </a:rPr>
              <a:t>Physische Sicht (Folie 29):</a:t>
            </a:r>
            <a:r>
              <a:rPr lang="de-DE" sz="1050" dirty="0">
                <a:solidFill>
                  <a:schemeClr val="bg1"/>
                </a:solidFill>
              </a:rPr>
              <a:t> Das </a:t>
            </a:r>
            <a:r>
              <a:rPr lang="de-DE" sz="1050" b="1" dirty="0">
                <a:solidFill>
                  <a:schemeClr val="bg1"/>
                </a:solidFill>
              </a:rPr>
              <a:t>innere IPv6-Paket behält die ursprüngliche Quelle und das endgültige Ziel</a:t>
            </a:r>
            <a:r>
              <a:rPr lang="de-DE" sz="1050" dirty="0">
                <a:solidFill>
                  <a:schemeClr val="bg1"/>
                </a:solidFill>
              </a:rPr>
              <a:t>. Das </a:t>
            </a:r>
            <a:r>
              <a:rPr lang="de-DE" sz="1050" b="1" dirty="0">
                <a:solidFill>
                  <a:schemeClr val="bg1"/>
                </a:solidFill>
              </a:rPr>
              <a:t>äußere IPv4-Paket hat die IP-Adressen der Tunnel-Endpunkte</a:t>
            </a:r>
            <a:r>
              <a:rPr lang="de-DE" sz="1050" dirty="0">
                <a:solidFill>
                  <a:schemeClr val="bg1"/>
                </a:solidFill>
              </a:rPr>
              <a:t> (z.B. der Router B und E) als Quelle und Ziel.</a:t>
            </a:r>
          </a:p>
        </p:txBody>
      </p:sp>
      <p:pic>
        <p:nvPicPr>
          <p:cNvPr id="13" name="Grafik 12">
            <a:extLst>
              <a:ext uri="{FF2B5EF4-FFF2-40B4-BE49-F238E27FC236}">
                <a16:creationId xmlns:a16="http://schemas.microsoft.com/office/drawing/2014/main" id="{3D57933B-05A9-91F7-52B3-96BC301DE2BD}"/>
              </a:ext>
            </a:extLst>
          </p:cNvPr>
          <p:cNvPicPr>
            <a:picLocks noChangeAspect="1"/>
          </p:cNvPicPr>
          <p:nvPr/>
        </p:nvPicPr>
        <p:blipFill>
          <a:blip r:embed="rId4"/>
          <a:stretch>
            <a:fillRect/>
          </a:stretch>
        </p:blipFill>
        <p:spPr>
          <a:xfrm>
            <a:off x="283464" y="4416474"/>
            <a:ext cx="3550854" cy="2121485"/>
          </a:xfrm>
          <a:prstGeom prst="rect">
            <a:avLst/>
          </a:prstGeom>
        </p:spPr>
      </p:pic>
      <p:pic>
        <p:nvPicPr>
          <p:cNvPr id="15" name="Grafik 14">
            <a:extLst>
              <a:ext uri="{FF2B5EF4-FFF2-40B4-BE49-F238E27FC236}">
                <a16:creationId xmlns:a16="http://schemas.microsoft.com/office/drawing/2014/main" id="{42228AC9-89F4-5D45-D3CF-0302EAA805D4}"/>
              </a:ext>
            </a:extLst>
          </p:cNvPr>
          <p:cNvPicPr>
            <a:picLocks noChangeAspect="1"/>
          </p:cNvPicPr>
          <p:nvPr/>
        </p:nvPicPr>
        <p:blipFill>
          <a:blip r:embed="rId5"/>
          <a:stretch>
            <a:fillRect/>
          </a:stretch>
        </p:blipFill>
        <p:spPr>
          <a:xfrm>
            <a:off x="3834318" y="4416473"/>
            <a:ext cx="3857510" cy="2121485"/>
          </a:xfrm>
          <a:prstGeom prst="rect">
            <a:avLst/>
          </a:prstGeom>
        </p:spPr>
      </p:pic>
      <p:pic>
        <p:nvPicPr>
          <p:cNvPr id="17" name="Grafik 16">
            <a:extLst>
              <a:ext uri="{FF2B5EF4-FFF2-40B4-BE49-F238E27FC236}">
                <a16:creationId xmlns:a16="http://schemas.microsoft.com/office/drawing/2014/main" id="{0669C61F-E665-00DB-3EA1-FFC1118E96D7}"/>
              </a:ext>
            </a:extLst>
          </p:cNvPr>
          <p:cNvPicPr>
            <a:picLocks noChangeAspect="1"/>
          </p:cNvPicPr>
          <p:nvPr/>
        </p:nvPicPr>
        <p:blipFill>
          <a:blip r:embed="rId6"/>
          <a:stretch>
            <a:fillRect/>
          </a:stretch>
        </p:blipFill>
        <p:spPr>
          <a:xfrm>
            <a:off x="7767799" y="4416473"/>
            <a:ext cx="3283470" cy="2103872"/>
          </a:xfrm>
          <a:prstGeom prst="rect">
            <a:avLst/>
          </a:prstGeom>
        </p:spPr>
      </p:pic>
    </p:spTree>
    <p:extLst>
      <p:ext uri="{BB962C8B-B14F-4D97-AF65-F5344CB8AC3E}">
        <p14:creationId xmlns:p14="http://schemas.microsoft.com/office/powerpoint/2010/main" val="1220504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3849AA8D-444D-8594-0529-3BCDF4EE7105}"/>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715EB559-30AF-5324-F572-136A6305562D}"/>
              </a:ext>
            </a:extLst>
          </p:cNvPr>
          <p:cNvSpPr txBox="1"/>
          <p:nvPr/>
        </p:nvSpPr>
        <p:spPr>
          <a:xfrm>
            <a:off x="0" y="0"/>
            <a:ext cx="11640312" cy="923330"/>
          </a:xfrm>
          <a:prstGeom prst="rect">
            <a:avLst/>
          </a:prstGeom>
          <a:noFill/>
        </p:spPr>
        <p:txBody>
          <a:bodyPr wrap="square">
            <a:spAutoFit/>
          </a:bodyPr>
          <a:lstStyle/>
          <a:p>
            <a:pPr>
              <a:buNone/>
            </a:pPr>
            <a:r>
              <a:rPr lang="de-DE" b="1" dirty="0">
                <a:solidFill>
                  <a:schemeClr val="bg1"/>
                </a:solidFill>
              </a:rPr>
              <a:t>Folie 30 &amp; 31: IPv6-Adaption</a:t>
            </a:r>
          </a:p>
          <a:p>
            <a:pPr>
              <a:buFont typeface="Arial" panose="020B0604020202020204" pitchFamily="34" charset="0"/>
              <a:buChar char="•"/>
            </a:pPr>
            <a:r>
              <a:rPr lang="de-DE" sz="1200" b="1" dirty="0">
                <a:solidFill>
                  <a:schemeClr val="bg1"/>
                </a:solidFill>
              </a:rPr>
              <a:t>Was wird gezeigt?</a:t>
            </a:r>
            <a:r>
              <a:rPr lang="de-DE" sz="1200" dirty="0">
                <a:solidFill>
                  <a:schemeClr val="bg1"/>
                </a:solidFill>
              </a:rPr>
              <a:t> Die Einführung von IPv6 schreitet voran, ist aber ein sehr langsamer Prozess (über 25 Jahre). Dies steht im Kontrast zur rasanten Entwicklung von Anwendungen im Internet.</a:t>
            </a:r>
          </a:p>
          <a:p>
            <a:pPr>
              <a:buFont typeface="Arial" panose="020B0604020202020204" pitchFamily="34" charset="0"/>
              <a:buChar char="•"/>
            </a:pPr>
            <a:r>
              <a:rPr lang="de-DE" sz="1200" b="1" dirty="0">
                <a:solidFill>
                  <a:srgbClr val="FF0000"/>
                </a:solidFill>
              </a:rPr>
              <a:t>Wichtige Notiz:</a:t>
            </a:r>
            <a:r>
              <a:rPr lang="de-DE" sz="1200" dirty="0">
                <a:solidFill>
                  <a:srgbClr val="FF0000"/>
                </a:solidFill>
              </a:rPr>
              <a:t> </a:t>
            </a:r>
            <a:r>
              <a:rPr lang="de-DE" sz="1200" dirty="0">
                <a:solidFill>
                  <a:schemeClr val="bg1"/>
                </a:solidFill>
              </a:rPr>
              <a:t>Die </a:t>
            </a:r>
            <a:r>
              <a:rPr lang="de-DE" sz="1200" b="1" dirty="0">
                <a:solidFill>
                  <a:schemeClr val="bg1"/>
                </a:solidFill>
              </a:rPr>
              <a:t>Umstellung der Kerninfrastruktur des Internets ist extrem aufwändig und langsam</a:t>
            </a:r>
            <a:r>
              <a:rPr lang="de-DE" sz="1200" dirty="0">
                <a:solidFill>
                  <a:schemeClr val="bg1"/>
                </a:solidFill>
              </a:rPr>
              <a:t>.</a:t>
            </a:r>
          </a:p>
        </p:txBody>
      </p:sp>
      <p:sp>
        <p:nvSpPr>
          <p:cNvPr id="5" name="Textfeld 4">
            <a:extLst>
              <a:ext uri="{FF2B5EF4-FFF2-40B4-BE49-F238E27FC236}">
                <a16:creationId xmlns:a16="http://schemas.microsoft.com/office/drawing/2014/main" id="{19A023E3-3112-EBAB-0BEF-4BB328B6CCAC}"/>
              </a:ext>
            </a:extLst>
          </p:cNvPr>
          <p:cNvSpPr txBox="1"/>
          <p:nvPr/>
        </p:nvSpPr>
        <p:spPr>
          <a:xfrm>
            <a:off x="0" y="923330"/>
            <a:ext cx="11640312" cy="1215717"/>
          </a:xfrm>
          <a:prstGeom prst="rect">
            <a:avLst/>
          </a:prstGeom>
          <a:noFill/>
        </p:spPr>
        <p:txBody>
          <a:bodyPr wrap="square">
            <a:spAutoFit/>
          </a:bodyPr>
          <a:lstStyle/>
          <a:p>
            <a:pPr>
              <a:buNone/>
            </a:pPr>
            <a:r>
              <a:rPr lang="de-DE" b="1" dirty="0">
                <a:solidFill>
                  <a:schemeClr val="bg1"/>
                </a:solidFill>
              </a:rPr>
              <a:t>Folie 32-34: Architekturprinzipien und die IP-Sanduhr</a:t>
            </a:r>
          </a:p>
          <a:p>
            <a:pPr>
              <a:buFont typeface="Arial" panose="020B0604020202020204" pitchFamily="34" charset="0"/>
              <a:buChar char="•"/>
            </a:pPr>
            <a:r>
              <a:rPr lang="de-DE" sz="1100" b="1" dirty="0">
                <a:solidFill>
                  <a:schemeClr val="bg1"/>
                </a:solidFill>
              </a:rPr>
              <a:t>Was wird gezeigt?</a:t>
            </a:r>
            <a:r>
              <a:rPr lang="de-DE" sz="1100" dirty="0">
                <a:solidFill>
                  <a:schemeClr val="bg1"/>
                </a:solidFill>
              </a:rPr>
              <a:t> Zwei der wichtigsten Konzepte der Internet-Architektur:</a:t>
            </a:r>
          </a:p>
          <a:p>
            <a:pPr marL="742950" lvl="1" indent="-285750">
              <a:buFont typeface="Arial" panose="020B0604020202020204" pitchFamily="34" charset="0"/>
              <a:buChar char="•"/>
            </a:pPr>
            <a:r>
              <a:rPr lang="de-DE" sz="1100" b="1" dirty="0">
                <a:solidFill>
                  <a:schemeClr val="bg1"/>
                </a:solidFill>
              </a:rPr>
              <a:t>End-</a:t>
            </a:r>
            <a:r>
              <a:rPr lang="de-DE" sz="1100" b="1" dirty="0" err="1">
                <a:solidFill>
                  <a:schemeClr val="bg1"/>
                </a:solidFill>
              </a:rPr>
              <a:t>to</a:t>
            </a:r>
            <a:r>
              <a:rPr lang="de-DE" sz="1100" b="1" dirty="0">
                <a:solidFill>
                  <a:schemeClr val="bg1"/>
                </a:solidFill>
              </a:rPr>
              <a:t>-End-Prinzip:</a:t>
            </a:r>
            <a:r>
              <a:rPr lang="de-DE" sz="1100" dirty="0">
                <a:solidFill>
                  <a:schemeClr val="bg1"/>
                </a:solidFill>
              </a:rPr>
              <a:t> Die Intelligenz liegt an den Endpunkten, das Netzwerk selbst ist "dumm" und sorgt nur für die Zustellung.</a:t>
            </a:r>
          </a:p>
          <a:p>
            <a:pPr marL="742950" lvl="1" indent="-285750">
              <a:buFont typeface="Arial" panose="020B0604020202020204" pitchFamily="34" charset="0"/>
              <a:buChar char="•"/>
            </a:pPr>
            <a:r>
              <a:rPr lang="de-DE" sz="1100" b="1" dirty="0">
                <a:solidFill>
                  <a:schemeClr val="bg1"/>
                </a:solidFill>
              </a:rPr>
              <a:t>IP-Sanduhr (</a:t>
            </a:r>
            <a:r>
              <a:rPr lang="de-DE" sz="1100" b="1" dirty="0" err="1">
                <a:solidFill>
                  <a:schemeClr val="bg1"/>
                </a:solidFill>
              </a:rPr>
              <a:t>Hourglass</a:t>
            </a:r>
            <a:r>
              <a:rPr lang="de-DE" sz="1100" b="1" dirty="0">
                <a:solidFill>
                  <a:schemeClr val="bg1"/>
                </a:solidFill>
              </a:rPr>
              <a:t>):</a:t>
            </a:r>
            <a:r>
              <a:rPr lang="de-DE" sz="1100" dirty="0">
                <a:solidFill>
                  <a:schemeClr val="bg1"/>
                </a:solidFill>
              </a:rPr>
              <a:t> Das Internet-Protokoll (IP) bildet die "schlanke Taille". Viele verschiedene Technologien können darunter (Layer 2) und darüber (Layer 4/Anwendung) existieren und innovieren, solange sie alle über IP kommunizieren. Dies ist der Schlüssel für die Interoperabilität und den Erfolg des Internets.</a:t>
            </a:r>
          </a:p>
          <a:p>
            <a:pPr>
              <a:buFont typeface="Arial" panose="020B0604020202020204" pitchFamily="34" charset="0"/>
              <a:buChar char="•"/>
            </a:pPr>
            <a:r>
              <a:rPr lang="de-DE" sz="1100" b="1" dirty="0">
                <a:solidFill>
                  <a:srgbClr val="FF0000"/>
                </a:solidFill>
              </a:rPr>
              <a:t>Wichtige Notiz:</a:t>
            </a:r>
            <a:r>
              <a:rPr lang="de-DE" sz="1100" dirty="0">
                <a:solidFill>
                  <a:srgbClr val="FF0000"/>
                </a:solidFill>
              </a:rPr>
              <a:t> </a:t>
            </a:r>
            <a:r>
              <a:rPr lang="de-DE" sz="1100" dirty="0">
                <a:solidFill>
                  <a:schemeClr val="bg1"/>
                </a:solidFill>
              </a:rPr>
              <a:t>Die </a:t>
            </a:r>
            <a:r>
              <a:rPr lang="de-DE" sz="1100" b="1" dirty="0">
                <a:solidFill>
                  <a:schemeClr val="bg1"/>
                </a:solidFill>
              </a:rPr>
              <a:t>IP-Sanduhr ist das zentrale Architekturprinzip des Internets</a:t>
            </a:r>
            <a:r>
              <a:rPr lang="de-DE" sz="1100" dirty="0">
                <a:solidFill>
                  <a:schemeClr val="bg1"/>
                </a:solidFill>
              </a:rPr>
              <a:t>. </a:t>
            </a:r>
            <a:r>
              <a:rPr lang="de-DE" sz="1100" dirty="0" err="1">
                <a:solidFill>
                  <a:schemeClr val="bg1"/>
                </a:solidFill>
              </a:rPr>
              <a:t>Middleboxes</a:t>
            </a:r>
            <a:r>
              <a:rPr lang="de-DE" sz="1100" dirty="0">
                <a:solidFill>
                  <a:schemeClr val="bg1"/>
                </a:solidFill>
              </a:rPr>
              <a:t> wie NAT und Firewalls verletzen dieses Prinzip und machen die "Taille" breiter ("</a:t>
            </a:r>
            <a:r>
              <a:rPr lang="de-DE" sz="1100" dirty="0" err="1">
                <a:solidFill>
                  <a:schemeClr val="bg1"/>
                </a:solidFill>
              </a:rPr>
              <a:t>love</a:t>
            </a:r>
            <a:r>
              <a:rPr lang="de-DE" sz="1100" dirty="0">
                <a:solidFill>
                  <a:schemeClr val="bg1"/>
                </a:solidFill>
              </a:rPr>
              <a:t> </a:t>
            </a:r>
            <a:r>
              <a:rPr lang="de-DE" sz="1100" dirty="0" err="1">
                <a:solidFill>
                  <a:schemeClr val="bg1"/>
                </a:solidFill>
              </a:rPr>
              <a:t>handles</a:t>
            </a:r>
            <a:r>
              <a:rPr lang="de-DE" sz="1100" dirty="0">
                <a:solidFill>
                  <a:schemeClr val="bg1"/>
                </a:solidFill>
              </a:rPr>
              <a:t>").</a:t>
            </a:r>
          </a:p>
        </p:txBody>
      </p:sp>
      <p:pic>
        <p:nvPicPr>
          <p:cNvPr id="7" name="Grafik 6">
            <a:extLst>
              <a:ext uri="{FF2B5EF4-FFF2-40B4-BE49-F238E27FC236}">
                <a16:creationId xmlns:a16="http://schemas.microsoft.com/office/drawing/2014/main" id="{205B2928-973F-D2A6-C1E9-B48D5378587C}"/>
              </a:ext>
            </a:extLst>
          </p:cNvPr>
          <p:cNvPicPr>
            <a:picLocks noChangeAspect="1"/>
          </p:cNvPicPr>
          <p:nvPr/>
        </p:nvPicPr>
        <p:blipFill>
          <a:blip r:embed="rId2"/>
          <a:stretch>
            <a:fillRect/>
          </a:stretch>
        </p:blipFill>
        <p:spPr>
          <a:xfrm>
            <a:off x="136740" y="3218688"/>
            <a:ext cx="6020692" cy="2990088"/>
          </a:xfrm>
          <a:prstGeom prst="rect">
            <a:avLst/>
          </a:prstGeom>
        </p:spPr>
      </p:pic>
      <p:pic>
        <p:nvPicPr>
          <p:cNvPr id="9" name="Grafik 8">
            <a:extLst>
              <a:ext uri="{FF2B5EF4-FFF2-40B4-BE49-F238E27FC236}">
                <a16:creationId xmlns:a16="http://schemas.microsoft.com/office/drawing/2014/main" id="{9176832B-39D6-1686-AE89-F62B9B40E5B4}"/>
              </a:ext>
            </a:extLst>
          </p:cNvPr>
          <p:cNvPicPr>
            <a:picLocks noChangeAspect="1"/>
          </p:cNvPicPr>
          <p:nvPr/>
        </p:nvPicPr>
        <p:blipFill>
          <a:blip r:embed="rId3"/>
          <a:stretch>
            <a:fillRect/>
          </a:stretch>
        </p:blipFill>
        <p:spPr>
          <a:xfrm>
            <a:off x="6224016" y="2821748"/>
            <a:ext cx="5127820" cy="3502152"/>
          </a:xfrm>
          <a:prstGeom prst="rect">
            <a:avLst/>
          </a:prstGeom>
        </p:spPr>
      </p:pic>
    </p:spTree>
    <p:extLst>
      <p:ext uri="{BB962C8B-B14F-4D97-AF65-F5344CB8AC3E}">
        <p14:creationId xmlns:p14="http://schemas.microsoft.com/office/powerpoint/2010/main" val="3705027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72A465C-AD8E-B57B-2172-928114753C14}"/>
            </a:ext>
          </a:extLst>
        </p:cNvPr>
        <p:cNvGrpSpPr/>
        <p:nvPr/>
      </p:nvGrpSpPr>
      <p:grpSpPr>
        <a:xfrm>
          <a:off x="0" y="0"/>
          <a:ext cx="0" cy="0"/>
          <a:chOff x="0" y="0"/>
          <a:chExt cx="0" cy="0"/>
        </a:xfrm>
      </p:grpSpPr>
    </p:spTree>
    <p:extLst>
      <p:ext uri="{BB962C8B-B14F-4D97-AF65-F5344CB8AC3E}">
        <p14:creationId xmlns:p14="http://schemas.microsoft.com/office/powerpoint/2010/main" val="54666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C41843D0-4C16-7D30-335C-C7FDD1F24C1C}"/>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47B16EF-D644-1280-BFD4-E3D1AB5D47AC}"/>
              </a:ext>
            </a:extLst>
          </p:cNvPr>
          <p:cNvPicPr>
            <a:picLocks noChangeAspect="1"/>
          </p:cNvPicPr>
          <p:nvPr/>
        </p:nvPicPr>
        <p:blipFill>
          <a:blip r:embed="rId2"/>
          <a:stretch>
            <a:fillRect/>
          </a:stretch>
        </p:blipFill>
        <p:spPr>
          <a:xfrm>
            <a:off x="285290" y="-90760"/>
            <a:ext cx="4327512" cy="2557735"/>
          </a:xfrm>
          <a:prstGeom prst="rect">
            <a:avLst/>
          </a:prstGeom>
        </p:spPr>
      </p:pic>
      <p:pic>
        <p:nvPicPr>
          <p:cNvPr id="9" name="Grafik 8">
            <a:extLst>
              <a:ext uri="{FF2B5EF4-FFF2-40B4-BE49-F238E27FC236}">
                <a16:creationId xmlns:a16="http://schemas.microsoft.com/office/drawing/2014/main" id="{BF320BB4-D51D-739F-5F6B-78930B3D6883}"/>
              </a:ext>
            </a:extLst>
          </p:cNvPr>
          <p:cNvPicPr>
            <a:picLocks noChangeAspect="1"/>
          </p:cNvPicPr>
          <p:nvPr/>
        </p:nvPicPr>
        <p:blipFill>
          <a:blip r:embed="rId3"/>
          <a:stretch>
            <a:fillRect/>
          </a:stretch>
        </p:blipFill>
        <p:spPr>
          <a:xfrm>
            <a:off x="426100" y="2876893"/>
            <a:ext cx="6768679" cy="3726097"/>
          </a:xfrm>
          <a:prstGeom prst="rect">
            <a:avLst/>
          </a:prstGeom>
        </p:spPr>
      </p:pic>
      <p:pic>
        <p:nvPicPr>
          <p:cNvPr id="11" name="Grafik 10">
            <a:extLst>
              <a:ext uri="{FF2B5EF4-FFF2-40B4-BE49-F238E27FC236}">
                <a16:creationId xmlns:a16="http://schemas.microsoft.com/office/drawing/2014/main" id="{45CDA8C7-99EF-2E94-FBDB-7C4ADEA5319D}"/>
              </a:ext>
            </a:extLst>
          </p:cNvPr>
          <p:cNvPicPr>
            <a:picLocks noChangeAspect="1"/>
          </p:cNvPicPr>
          <p:nvPr/>
        </p:nvPicPr>
        <p:blipFill>
          <a:blip r:embed="rId4"/>
          <a:stretch>
            <a:fillRect/>
          </a:stretch>
        </p:blipFill>
        <p:spPr>
          <a:xfrm>
            <a:off x="6327419" y="2628900"/>
            <a:ext cx="5864581" cy="3888365"/>
          </a:xfrm>
          <a:prstGeom prst="rect">
            <a:avLst/>
          </a:prstGeom>
        </p:spPr>
      </p:pic>
    </p:spTree>
    <p:extLst>
      <p:ext uri="{BB962C8B-B14F-4D97-AF65-F5344CB8AC3E}">
        <p14:creationId xmlns:p14="http://schemas.microsoft.com/office/powerpoint/2010/main" val="40817289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3554</Words>
  <Application>Microsoft Office PowerPoint</Application>
  <PresentationFormat>Breitbild</PresentationFormat>
  <Paragraphs>173</Paragraphs>
  <Slides>83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83</vt:i4>
      </vt:variant>
    </vt:vector>
  </HeadingPairs>
  <TitlesOfParts>
    <vt:vector size="87" baseType="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duc my do</dc:creator>
  <cp:lastModifiedBy>duc my do</cp:lastModifiedBy>
  <cp:revision>257</cp:revision>
  <dcterms:created xsi:type="dcterms:W3CDTF">2025-10-01T18:00:05Z</dcterms:created>
  <dcterms:modified xsi:type="dcterms:W3CDTF">2025-10-22T15:09:58Z</dcterms:modified>
</cp:coreProperties>
</file>